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30"/>
  </p:notesMasterIdLst>
  <p:sldIdLst>
    <p:sldId id="541" r:id="rId2"/>
    <p:sldId id="551" r:id="rId3"/>
    <p:sldId id="552" r:id="rId4"/>
    <p:sldId id="554" r:id="rId5"/>
    <p:sldId id="556" r:id="rId6"/>
    <p:sldId id="697" r:id="rId7"/>
    <p:sldId id="715" r:id="rId8"/>
    <p:sldId id="699" r:id="rId9"/>
    <p:sldId id="700" r:id="rId10"/>
    <p:sldId id="632" r:id="rId11"/>
    <p:sldId id="701" r:id="rId12"/>
    <p:sldId id="702" r:id="rId13"/>
    <p:sldId id="703" r:id="rId14"/>
    <p:sldId id="708" r:id="rId15"/>
    <p:sldId id="709" r:id="rId16"/>
    <p:sldId id="706" r:id="rId17"/>
    <p:sldId id="716" r:id="rId18"/>
    <p:sldId id="707" r:id="rId19"/>
    <p:sldId id="710" r:id="rId20"/>
    <p:sldId id="711" r:id="rId21"/>
    <p:sldId id="714" r:id="rId22"/>
    <p:sldId id="712" r:id="rId23"/>
    <p:sldId id="713" r:id="rId24"/>
    <p:sldId id="644" r:id="rId25"/>
    <p:sldId id="717" r:id="rId26"/>
    <p:sldId id="718" r:id="rId27"/>
    <p:sldId id="553" r:id="rId28"/>
    <p:sldId id="550" r:id="rId2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5A33"/>
    <a:srgbClr val="0000FF"/>
    <a:srgbClr val="5C0000"/>
    <a:srgbClr val="FF9900"/>
    <a:srgbClr val="FFD1D1"/>
    <a:srgbClr val="FFB9B9"/>
    <a:srgbClr val="FF9797"/>
    <a:srgbClr val="FF8F8F"/>
    <a:srgbClr val="DCD9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74"/>
    <p:restoredTop sz="85841" autoAdjust="0"/>
  </p:normalViewPr>
  <p:slideViewPr>
    <p:cSldViewPr>
      <p:cViewPr varScale="1">
        <p:scale>
          <a:sx n="105" d="100"/>
          <a:sy n="105" d="100"/>
        </p:scale>
        <p:origin x="192" y="464"/>
      </p:cViewPr>
      <p:guideLst>
        <p:guide orient="horz" pos="2160"/>
        <p:guide pos="3840"/>
      </p:guideLst>
    </p:cSldViewPr>
  </p:slideViewPr>
  <p:notesTextViewPr>
    <p:cViewPr>
      <p:scale>
        <a:sx n="100" d="100"/>
        <a:sy n="100" d="100"/>
      </p:scale>
      <p:origin x="0" y="0"/>
    </p:cViewPr>
  </p:notesTextViewPr>
  <p:notesViewPr>
    <p:cSldViewPr>
      <p:cViewPr varScale="1">
        <p:scale>
          <a:sx n="56" d="100"/>
          <a:sy n="56" d="100"/>
        </p:scale>
        <p:origin x="-285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E60FC1-C18A-41E1-B5B3-73A5F51CC4CD}" type="datetimeFigureOut">
              <a:rPr lang="en-US" smtClean="0"/>
              <a:pPr/>
              <a:t>10/15/20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D6F88A-F17F-491B-A558-A5E9980DD532}" type="slidenum">
              <a:rPr lang="en-US" smtClean="0"/>
              <a:pPr/>
              <a:t>‹#›</a:t>
            </a:fld>
            <a:endParaRPr lang="en-US"/>
          </a:p>
        </p:txBody>
      </p:sp>
    </p:spTree>
    <p:extLst>
      <p:ext uri="{BB962C8B-B14F-4D97-AF65-F5344CB8AC3E}">
        <p14:creationId xmlns:p14="http://schemas.microsoft.com/office/powerpoint/2010/main" val="1795872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6F88A-F17F-491B-A558-A5E9980DD532}" type="slidenum">
              <a:rPr lang="en-US" smtClean="0"/>
              <a:pPr/>
              <a:t>2</a:t>
            </a:fld>
            <a:endParaRPr lang="en-US"/>
          </a:p>
        </p:txBody>
      </p:sp>
    </p:spTree>
    <p:extLst>
      <p:ext uri="{BB962C8B-B14F-4D97-AF65-F5344CB8AC3E}">
        <p14:creationId xmlns:p14="http://schemas.microsoft.com/office/powerpoint/2010/main" val="971367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13</a:t>
            </a:fld>
            <a:endParaRPr lang="en-US"/>
          </a:p>
        </p:txBody>
      </p:sp>
    </p:spTree>
    <p:extLst>
      <p:ext uri="{BB962C8B-B14F-4D97-AF65-F5344CB8AC3E}">
        <p14:creationId xmlns:p14="http://schemas.microsoft.com/office/powerpoint/2010/main" val="2227773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14</a:t>
            </a:fld>
            <a:endParaRPr lang="en-US"/>
          </a:p>
        </p:txBody>
      </p:sp>
    </p:spTree>
    <p:extLst>
      <p:ext uri="{BB962C8B-B14F-4D97-AF65-F5344CB8AC3E}">
        <p14:creationId xmlns:p14="http://schemas.microsoft.com/office/powerpoint/2010/main" val="2484938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15</a:t>
            </a:fld>
            <a:endParaRPr lang="en-US"/>
          </a:p>
        </p:txBody>
      </p:sp>
    </p:spTree>
    <p:extLst>
      <p:ext uri="{BB962C8B-B14F-4D97-AF65-F5344CB8AC3E}">
        <p14:creationId xmlns:p14="http://schemas.microsoft.com/office/powerpoint/2010/main" val="2857484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16</a:t>
            </a:fld>
            <a:endParaRPr lang="en-US"/>
          </a:p>
        </p:txBody>
      </p:sp>
    </p:spTree>
    <p:extLst>
      <p:ext uri="{BB962C8B-B14F-4D97-AF65-F5344CB8AC3E}">
        <p14:creationId xmlns:p14="http://schemas.microsoft.com/office/powerpoint/2010/main" val="405209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6F88A-F17F-491B-A558-A5E9980DD532}" type="slidenum">
              <a:rPr lang="en-US" smtClean="0"/>
              <a:pPr/>
              <a:t>17</a:t>
            </a:fld>
            <a:endParaRPr lang="en-US"/>
          </a:p>
        </p:txBody>
      </p:sp>
    </p:spTree>
    <p:extLst>
      <p:ext uri="{BB962C8B-B14F-4D97-AF65-F5344CB8AC3E}">
        <p14:creationId xmlns:p14="http://schemas.microsoft.com/office/powerpoint/2010/main" val="3668158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18</a:t>
            </a:fld>
            <a:endParaRPr lang="en-US"/>
          </a:p>
        </p:txBody>
      </p:sp>
    </p:spTree>
    <p:extLst>
      <p:ext uri="{BB962C8B-B14F-4D97-AF65-F5344CB8AC3E}">
        <p14:creationId xmlns:p14="http://schemas.microsoft.com/office/powerpoint/2010/main" val="3055278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19</a:t>
            </a:fld>
            <a:endParaRPr lang="en-US"/>
          </a:p>
        </p:txBody>
      </p:sp>
    </p:spTree>
    <p:extLst>
      <p:ext uri="{BB962C8B-B14F-4D97-AF65-F5344CB8AC3E}">
        <p14:creationId xmlns:p14="http://schemas.microsoft.com/office/powerpoint/2010/main" val="1565251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20</a:t>
            </a:fld>
            <a:endParaRPr lang="en-US"/>
          </a:p>
        </p:txBody>
      </p:sp>
    </p:spTree>
    <p:extLst>
      <p:ext uri="{BB962C8B-B14F-4D97-AF65-F5344CB8AC3E}">
        <p14:creationId xmlns:p14="http://schemas.microsoft.com/office/powerpoint/2010/main" val="1555672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21</a:t>
            </a:fld>
            <a:endParaRPr lang="en-US"/>
          </a:p>
        </p:txBody>
      </p:sp>
    </p:spTree>
    <p:extLst>
      <p:ext uri="{BB962C8B-B14F-4D97-AF65-F5344CB8AC3E}">
        <p14:creationId xmlns:p14="http://schemas.microsoft.com/office/powerpoint/2010/main" val="419421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22</a:t>
            </a:fld>
            <a:endParaRPr lang="en-US"/>
          </a:p>
        </p:txBody>
      </p:sp>
    </p:spTree>
    <p:extLst>
      <p:ext uri="{BB962C8B-B14F-4D97-AF65-F5344CB8AC3E}">
        <p14:creationId xmlns:p14="http://schemas.microsoft.com/office/powerpoint/2010/main" val="1352685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5</a:t>
            </a:fld>
            <a:endParaRPr lang="en-US"/>
          </a:p>
        </p:txBody>
      </p:sp>
    </p:spTree>
    <p:extLst>
      <p:ext uri="{BB962C8B-B14F-4D97-AF65-F5344CB8AC3E}">
        <p14:creationId xmlns:p14="http://schemas.microsoft.com/office/powerpoint/2010/main" val="1767729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23</a:t>
            </a:fld>
            <a:endParaRPr lang="en-US"/>
          </a:p>
        </p:txBody>
      </p:sp>
    </p:spTree>
    <p:extLst>
      <p:ext uri="{BB962C8B-B14F-4D97-AF65-F5344CB8AC3E}">
        <p14:creationId xmlns:p14="http://schemas.microsoft.com/office/powerpoint/2010/main" val="3245561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25</a:t>
            </a:fld>
            <a:endParaRPr lang="en-US"/>
          </a:p>
        </p:txBody>
      </p:sp>
    </p:spTree>
    <p:extLst>
      <p:ext uri="{BB962C8B-B14F-4D97-AF65-F5344CB8AC3E}">
        <p14:creationId xmlns:p14="http://schemas.microsoft.com/office/powerpoint/2010/main" val="249589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26</a:t>
            </a:fld>
            <a:endParaRPr lang="en-US"/>
          </a:p>
        </p:txBody>
      </p:sp>
    </p:spTree>
    <p:extLst>
      <p:ext uri="{BB962C8B-B14F-4D97-AF65-F5344CB8AC3E}">
        <p14:creationId xmlns:p14="http://schemas.microsoft.com/office/powerpoint/2010/main" val="2056928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6</a:t>
            </a:fld>
            <a:endParaRPr lang="en-US"/>
          </a:p>
        </p:txBody>
      </p:sp>
    </p:spTree>
    <p:extLst>
      <p:ext uri="{BB962C8B-B14F-4D97-AF65-F5344CB8AC3E}">
        <p14:creationId xmlns:p14="http://schemas.microsoft.com/office/powerpoint/2010/main" val="184854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7</a:t>
            </a:fld>
            <a:endParaRPr lang="en-US"/>
          </a:p>
        </p:txBody>
      </p:sp>
    </p:spTree>
    <p:extLst>
      <p:ext uri="{BB962C8B-B14F-4D97-AF65-F5344CB8AC3E}">
        <p14:creationId xmlns:p14="http://schemas.microsoft.com/office/powerpoint/2010/main" val="823936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8</a:t>
            </a:fld>
            <a:endParaRPr lang="en-US"/>
          </a:p>
        </p:txBody>
      </p:sp>
    </p:spTree>
    <p:extLst>
      <p:ext uri="{BB962C8B-B14F-4D97-AF65-F5344CB8AC3E}">
        <p14:creationId xmlns:p14="http://schemas.microsoft.com/office/powerpoint/2010/main" val="1469500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9</a:t>
            </a:fld>
            <a:endParaRPr lang="en-US"/>
          </a:p>
        </p:txBody>
      </p:sp>
    </p:spTree>
    <p:extLst>
      <p:ext uri="{BB962C8B-B14F-4D97-AF65-F5344CB8AC3E}">
        <p14:creationId xmlns:p14="http://schemas.microsoft.com/office/powerpoint/2010/main" val="3688216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D6F88A-F17F-491B-A558-A5E9980DD532}" type="slidenum">
              <a:rPr lang="en-US" smtClean="0"/>
              <a:pPr/>
              <a:t>10</a:t>
            </a:fld>
            <a:endParaRPr lang="en-US"/>
          </a:p>
        </p:txBody>
      </p:sp>
    </p:spTree>
    <p:extLst>
      <p:ext uri="{BB962C8B-B14F-4D97-AF65-F5344CB8AC3E}">
        <p14:creationId xmlns:p14="http://schemas.microsoft.com/office/powerpoint/2010/main" val="18747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11</a:t>
            </a:fld>
            <a:endParaRPr lang="en-US"/>
          </a:p>
        </p:txBody>
      </p:sp>
    </p:spTree>
    <p:extLst>
      <p:ext uri="{BB962C8B-B14F-4D97-AF65-F5344CB8AC3E}">
        <p14:creationId xmlns:p14="http://schemas.microsoft.com/office/powerpoint/2010/main" val="381397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12</a:t>
            </a:fld>
            <a:endParaRPr lang="en-US"/>
          </a:p>
        </p:txBody>
      </p:sp>
    </p:spTree>
    <p:extLst>
      <p:ext uri="{BB962C8B-B14F-4D97-AF65-F5344CB8AC3E}">
        <p14:creationId xmlns:p14="http://schemas.microsoft.com/office/powerpoint/2010/main" val="1053839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Master" Target="../slideMasters/slideMaster1.xml"/><Relationship Id="rId7" Type="http://schemas.microsoft.com/office/2007/relationships/hdphoto" Target="../media/hdphoto1.wd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microsoft.com/office/2007/relationships/hdphoto" Target="../media/hdphoto2.wdp"/></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9"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113" y="0"/>
            <a:ext cx="1220393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hasCustomPrompt="1"/>
          </p:nvPr>
        </p:nvSpPr>
        <p:spPr>
          <a:xfrm>
            <a:off x="4567032" y="4038600"/>
            <a:ext cx="7255063" cy="830884"/>
          </a:xfrm>
        </p:spPr>
        <p:txBody>
          <a:bodyPr>
            <a:normAutofit/>
            <a:scene3d>
              <a:camera prst="orthographicFront"/>
              <a:lightRig rig="glow" dir="tl">
                <a:rot lat="0" lon="0" rev="5400000"/>
              </a:lightRig>
            </a:scene3d>
            <a:sp3d contourW="12700">
              <a:bevelT w="25400" h="25400"/>
              <a:contourClr>
                <a:schemeClr val="accent6">
                  <a:shade val="73000"/>
                </a:schemeClr>
              </a:contourClr>
            </a:sp3d>
          </a:bodyPr>
          <a:lstStyle>
            <a:lvl1pPr algn="l">
              <a:defRPr sz="3200" b="1" cap="all" spc="0" baseline="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Segoe UI" pitchFamily="34" charset="0"/>
                <a:cs typeface="Segoe UI" pitchFamily="34" charset="0"/>
              </a:defRPr>
            </a:lvl1pPr>
          </a:lstStyle>
          <a:p>
            <a:r>
              <a:rPr lang="en-US" dirty="0" err="1"/>
              <a:t>Tên</a:t>
            </a:r>
            <a:r>
              <a:rPr lang="en-US" dirty="0"/>
              <a:t> </a:t>
            </a:r>
            <a:r>
              <a:rPr lang="en-US" dirty="0" err="1"/>
              <a:t>môn</a:t>
            </a:r>
            <a:r>
              <a:rPr lang="en-US" dirty="0"/>
              <a:t> </a:t>
            </a:r>
            <a:r>
              <a:rPr lang="en-US" dirty="0" err="1"/>
              <a:t>học</a:t>
            </a:r>
            <a:endParaRPr lang="en-US" dirty="0"/>
          </a:p>
        </p:txBody>
      </p:sp>
      <p:sp>
        <p:nvSpPr>
          <p:cNvPr id="3" name="Subtitle 2"/>
          <p:cNvSpPr>
            <a:spLocks noGrp="1"/>
          </p:cNvSpPr>
          <p:nvPr>
            <p:ph type="subTitle" idx="1" hasCustomPrompt="1"/>
          </p:nvPr>
        </p:nvSpPr>
        <p:spPr>
          <a:xfrm>
            <a:off x="4567032" y="4800600"/>
            <a:ext cx="7255063" cy="990600"/>
          </a:xfrm>
        </p:spPr>
        <p:txBody>
          <a:bodyPr>
            <a:normAutofit/>
          </a:bodyPr>
          <a:lstStyle>
            <a:lvl1pPr marL="0" indent="0" algn="l">
              <a:buNone/>
              <a:defRPr sz="3200" b="1" cap="small" spc="0" baseline="0">
                <a:ln w="3175"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Tên</a:t>
            </a:r>
            <a:r>
              <a:rPr lang="en-US" dirty="0"/>
              <a:t> </a:t>
            </a:r>
            <a:r>
              <a:rPr lang="en-US" dirty="0" err="1"/>
              <a:t>bài</a:t>
            </a:r>
            <a:r>
              <a:rPr lang="en-US" dirty="0"/>
              <a:t> </a:t>
            </a:r>
            <a:r>
              <a:rPr lang="en-US" dirty="0" err="1"/>
              <a:t>học</a:t>
            </a:r>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9628" y="1998676"/>
            <a:ext cx="3330081" cy="3867692"/>
          </a:xfrm>
          <a:prstGeom prst="ellipse">
            <a:avLst/>
          </a:prstGeom>
          <a:ln>
            <a:noFill/>
          </a:ln>
          <a:effectLst>
            <a:softEdge rad="112500"/>
          </a:effectLst>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63067" y="2615632"/>
            <a:ext cx="2103203" cy="261229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517125" y="533400"/>
            <a:ext cx="2626541" cy="1447800"/>
          </a:xfrm>
          <a:prstGeom prst="rect">
            <a:avLst/>
          </a:prstGeom>
        </p:spPr>
      </p:pic>
      <p:sp>
        <p:nvSpPr>
          <p:cNvPr id="8" name="Rectangle 7"/>
          <p:cNvSpPr/>
          <p:nvPr userDrawn="1"/>
        </p:nvSpPr>
        <p:spPr>
          <a:xfrm>
            <a:off x="8029096" y="1978223"/>
            <a:ext cx="4159770" cy="369332"/>
          </a:xfrm>
          <a:prstGeom prst="rect">
            <a:avLst/>
          </a:prstGeom>
          <a:noFill/>
        </p:spPr>
        <p:txBody>
          <a:bodyPr wrap="none" lIns="91440" tIns="45720" rIns="91440" bIns="45720">
            <a:spAutoFit/>
          </a:bodyPr>
          <a:lstStyle/>
          <a:p>
            <a:pPr algn="ctr"/>
            <a:r>
              <a:rPr lang="en-US" sz="1800" b="1" cap="none" spc="0" dirty="0">
                <a:ln>
                  <a:noFill/>
                </a:ln>
                <a:solidFill>
                  <a:schemeClr val="bg1"/>
                </a:solidFill>
                <a:effectLst/>
                <a:latin typeface="Segoe UI" pitchFamily="34" charset="0"/>
                <a:cs typeface="Segoe UI" pitchFamily="34" charset="0"/>
              </a:rPr>
              <a:t>Conceive</a:t>
            </a:r>
            <a:r>
              <a:rPr lang="en-US" sz="1800" b="1" cap="none" spc="0" baseline="0" dirty="0">
                <a:ln>
                  <a:noFill/>
                </a:ln>
                <a:solidFill>
                  <a:schemeClr val="bg1"/>
                </a:solidFill>
                <a:effectLst/>
                <a:latin typeface="Segoe UI" pitchFamily="34" charset="0"/>
                <a:cs typeface="Segoe UI" pitchFamily="34" charset="0"/>
              </a:rPr>
              <a:t> Design Implement Operate</a:t>
            </a:r>
            <a:endParaRPr lang="en-US" sz="1800" b="1" cap="none" spc="0" dirty="0">
              <a:ln>
                <a:noFill/>
              </a:ln>
              <a:solidFill>
                <a:schemeClr val="bg1"/>
              </a:solidFill>
              <a:effectLst/>
              <a:latin typeface="Segoe UI" pitchFamily="34" charset="0"/>
              <a:cs typeface="Segoe UI" pitchFamily="34" charset="0"/>
            </a:endParaRPr>
          </a:p>
        </p:txBody>
      </p:sp>
      <p:sp>
        <p:nvSpPr>
          <p:cNvPr id="7" name="TextBox 6"/>
          <p:cNvSpPr txBox="1"/>
          <p:nvPr userDrawn="1"/>
        </p:nvSpPr>
        <p:spPr>
          <a:xfrm>
            <a:off x="9324662" y="6488668"/>
            <a:ext cx="2879277" cy="369332"/>
          </a:xfrm>
          <a:prstGeom prst="rect">
            <a:avLst/>
          </a:prstGeom>
          <a:noFill/>
        </p:spPr>
        <p:txBody>
          <a:bodyPr wrap="none" rtlCol="0">
            <a:spAutoFit/>
          </a:bodyPr>
          <a:lstStyle/>
          <a:p>
            <a:pPr algn="r"/>
            <a:r>
              <a:rPr lang="en-US" b="1" dirty="0">
                <a:solidFill>
                  <a:srgbClr val="FF5A33"/>
                </a:solidFill>
                <a:latin typeface="Century Gothic" pitchFamily="34" charset="0"/>
              </a:rPr>
              <a:t>http://www.poly.edu.vn</a:t>
            </a:r>
          </a:p>
        </p:txBody>
      </p:sp>
      <p:sp>
        <p:nvSpPr>
          <p:cNvPr id="9" name="Rectangle 8"/>
          <p:cNvSpPr/>
          <p:nvPr userDrawn="1"/>
        </p:nvSpPr>
        <p:spPr>
          <a:xfrm>
            <a:off x="858571" y="6062246"/>
            <a:ext cx="2712194" cy="338554"/>
          </a:xfrm>
          <a:prstGeom prst="rect">
            <a:avLst/>
          </a:prstGeom>
          <a:noFill/>
        </p:spPr>
        <p:txBody>
          <a:bodyPr wrap="none" lIns="91440" tIns="45720" rIns="91440" bIns="45720">
            <a:spAutoFit/>
          </a:bodyPr>
          <a:lstStyle/>
          <a:p>
            <a:pPr algn="ctr"/>
            <a:r>
              <a:rPr lang="en-US" sz="1600" b="0" cap="all" spc="0" dirty="0" err="1">
                <a:ln w="18415" cmpd="sng">
                  <a:solidFill>
                    <a:srgbClr val="FFFFFF"/>
                  </a:solidFill>
                  <a:prstDash val="solid"/>
                </a:ln>
                <a:solidFill>
                  <a:srgbClr val="FFFFFF"/>
                </a:solidFill>
                <a:effectLst/>
                <a:latin typeface="Segoe UI" pitchFamily="34" charset="0"/>
                <a:cs typeface="Segoe UI" pitchFamily="34" charset="0"/>
              </a:rPr>
              <a:t>Thực</a:t>
            </a:r>
            <a:r>
              <a:rPr lang="en-US" sz="1600" b="0" cap="all" spc="0" baseline="0" dirty="0">
                <a:ln w="18415" cmpd="sng">
                  <a:solidFill>
                    <a:srgbClr val="FFFFFF"/>
                  </a:solidFill>
                  <a:prstDash val="solid"/>
                </a:ln>
                <a:solidFill>
                  <a:srgbClr val="FFFFFF"/>
                </a:solidFill>
                <a:effectLst/>
                <a:latin typeface="Segoe UI" pitchFamily="34" charset="0"/>
                <a:cs typeface="Segoe UI" pitchFamily="34" charset="0"/>
              </a:rPr>
              <a:t> </a:t>
            </a:r>
            <a:r>
              <a:rPr lang="en-US" sz="1600" b="0" cap="all" spc="0" baseline="0" dirty="0" err="1">
                <a:ln w="18415" cmpd="sng">
                  <a:solidFill>
                    <a:srgbClr val="FFFFFF"/>
                  </a:solidFill>
                  <a:prstDash val="solid"/>
                </a:ln>
                <a:solidFill>
                  <a:srgbClr val="FFFFFF"/>
                </a:solidFill>
                <a:effectLst/>
                <a:latin typeface="Segoe UI" pitchFamily="34" charset="0"/>
                <a:cs typeface="Segoe UI" pitchFamily="34" charset="0"/>
              </a:rPr>
              <a:t>học</a:t>
            </a:r>
            <a:r>
              <a:rPr lang="en-US" sz="1600" b="0" cap="all" spc="0" baseline="0" dirty="0">
                <a:ln w="18415" cmpd="sng">
                  <a:solidFill>
                    <a:srgbClr val="FFFFFF"/>
                  </a:solidFill>
                  <a:prstDash val="solid"/>
                </a:ln>
                <a:solidFill>
                  <a:srgbClr val="FFFFFF"/>
                </a:solidFill>
                <a:effectLst/>
                <a:latin typeface="Segoe UI" pitchFamily="34" charset="0"/>
                <a:cs typeface="Segoe UI" pitchFamily="34" charset="0"/>
              </a:rPr>
              <a:t> – </a:t>
            </a:r>
            <a:r>
              <a:rPr lang="en-US" sz="1600" b="0" cap="all" spc="0" baseline="0" dirty="0" err="1">
                <a:ln w="18415" cmpd="sng">
                  <a:solidFill>
                    <a:srgbClr val="FFFFFF"/>
                  </a:solidFill>
                  <a:prstDash val="solid"/>
                </a:ln>
                <a:solidFill>
                  <a:srgbClr val="FFFFFF"/>
                </a:solidFill>
                <a:effectLst/>
                <a:latin typeface="Segoe UI" pitchFamily="34" charset="0"/>
                <a:cs typeface="Segoe UI" pitchFamily="34" charset="0"/>
              </a:rPr>
              <a:t>Thực</a:t>
            </a:r>
            <a:r>
              <a:rPr lang="en-US" sz="1600" b="0" cap="all" spc="0" baseline="0" dirty="0">
                <a:ln w="18415" cmpd="sng">
                  <a:solidFill>
                    <a:srgbClr val="FFFFFF"/>
                  </a:solidFill>
                  <a:prstDash val="solid"/>
                </a:ln>
                <a:solidFill>
                  <a:srgbClr val="FFFFFF"/>
                </a:solidFill>
                <a:effectLst/>
                <a:latin typeface="Segoe UI" pitchFamily="34" charset="0"/>
                <a:cs typeface="Segoe UI" pitchFamily="34" charset="0"/>
              </a:rPr>
              <a:t> </a:t>
            </a:r>
            <a:r>
              <a:rPr lang="en-US" sz="1600" b="0" cap="all" spc="0" baseline="0" dirty="0" err="1">
                <a:ln w="18415" cmpd="sng">
                  <a:solidFill>
                    <a:srgbClr val="FFFFFF"/>
                  </a:solidFill>
                  <a:prstDash val="solid"/>
                </a:ln>
                <a:solidFill>
                  <a:srgbClr val="FFFFFF"/>
                </a:solidFill>
                <a:effectLst/>
                <a:latin typeface="Segoe UI" pitchFamily="34" charset="0"/>
                <a:cs typeface="Segoe UI" pitchFamily="34" charset="0"/>
              </a:rPr>
              <a:t>nghiệp</a:t>
            </a:r>
            <a:endParaRPr lang="en-US" sz="1600" b="0" cap="all" spc="0" dirty="0">
              <a:ln w="18415" cmpd="sng">
                <a:solidFill>
                  <a:srgbClr val="FFFFFF"/>
                </a:solidFill>
                <a:prstDash val="solid"/>
              </a:ln>
              <a:solidFill>
                <a:srgbClr val="FFFFFF"/>
              </a:solidFill>
              <a:effectLst/>
              <a:latin typeface="Segoe UI" pitchFamily="34" charset="0"/>
              <a:cs typeface="Segoe UI" pitchFamily="34" charset="0"/>
            </a:endParaRPr>
          </a:p>
        </p:txBody>
      </p:sp>
      <p:cxnSp>
        <p:nvCxnSpPr>
          <p:cNvPr id="15" name="Straight Connector 14"/>
          <p:cNvCxnSpPr/>
          <p:nvPr userDrawn="1"/>
        </p:nvCxnSpPr>
        <p:spPr>
          <a:xfrm>
            <a:off x="4681585" y="4800600"/>
            <a:ext cx="7469056"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4553732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3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style.rotation</p:attrName>
                                        </p:attrNameLst>
                                      </p:cBhvr>
                                      <p:tavLst>
                                        <p:tav tm="0">
                                          <p:val>
                                            <p:fltVal val="90"/>
                                          </p:val>
                                        </p:tav>
                                        <p:tav tm="100000">
                                          <p:val>
                                            <p:fltVal val="0"/>
                                          </p:val>
                                        </p:tav>
                                      </p:tavLst>
                                    </p:anim>
                                    <p:animEffect transition="in" filter="fade">
                                      <p:cBhvr>
                                        <p:cTn id="15" dur="1000"/>
                                        <p:tgtEl>
                                          <p:spTgt spid="6"/>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1000"/>
                                        <p:tgtEl>
                                          <p:spTgt spid="3">
                                            <p:txEl>
                                              <p:pRg st="0" end="0"/>
                                            </p:txEl>
                                          </p:spTgt>
                                        </p:tgtEl>
                                      </p:cBhvr>
                                    </p:animEffect>
                                    <p:anim calcmode="lin" valueType="num">
                                      <p:cBhvr>
                                        <p:cTn id="2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7"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1BFD7-1BFB-4165-B6C8-93BD150BB7E4}" type="datetimeFigureOut">
              <a:rPr lang="en-US" smtClean="0"/>
              <a:t>10/15/20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192420893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50"/>
            <a:ext cx="4010040"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5493" y="273052"/>
            <a:ext cx="681389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4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61BFD7-1BFB-4165-B6C8-93BD150BB7E4}" type="datetimeFigureOut">
              <a:rPr lang="en-US" smtClean="0"/>
              <a:t>10/15/20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405963590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61BFD7-1BFB-4165-B6C8-93BD150BB7E4}" type="datetimeFigureOut">
              <a:rPr lang="en-US" smtClean="0"/>
              <a:t>10/15/20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383765948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10/15/20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224850056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40"/>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2" y="274640"/>
            <a:ext cx="8024309"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10/15/20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202542669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10"/>
          </p:nvPr>
        </p:nvSpPr>
        <p:spPr>
          <a:xfrm>
            <a:off x="-1929897" y="6188077"/>
            <a:ext cx="2844059" cy="365125"/>
          </a:xfrm>
          <a:prstGeom prst="rect">
            <a:avLst/>
          </a:prstGeom>
        </p:spPr>
        <p:txBody>
          <a:bodyPr/>
          <a:lstStyle>
            <a:lvl1pPr>
              <a:defRPr/>
            </a:lvl1pPr>
          </a:lstStyle>
          <a:p>
            <a:pPr>
              <a:defRPr/>
            </a:pPr>
            <a:fld id="{587C0512-7E02-4E40-BD9C-21FAB99329CB}"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D61BFD7-1BFB-4165-B6C8-93BD150BB7E4}" type="datetimeFigureOut">
              <a:rPr lang="en-US" smtClean="0"/>
              <a:t>10/15/20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ACEE26-D979-411F-B229-D9F26BAEDF07}" type="slidenum">
              <a:rPr lang="en-US" smtClean="0"/>
              <a:t>‹#›</a:t>
            </a:fld>
            <a:endParaRPr lang="en-US"/>
          </a:p>
        </p:txBody>
      </p:sp>
      <p:grpSp>
        <p:nvGrpSpPr>
          <p:cNvPr id="7" name="Group 6"/>
          <p:cNvGrpSpPr/>
          <p:nvPr userDrawn="1"/>
        </p:nvGrpSpPr>
        <p:grpSpPr>
          <a:xfrm>
            <a:off x="0" y="12700"/>
            <a:ext cx="12240699" cy="6845300"/>
            <a:chOff x="0" y="12700"/>
            <a:chExt cx="12213597" cy="6845300"/>
          </a:xfrm>
        </p:grpSpPr>
        <p:pic>
          <p:nvPicPr>
            <p:cNvPr id="8" name="Picture 7"/>
            <p:cNvPicPr>
              <a:picLocks/>
            </p:cNvPicPr>
            <p:nvPr>
              <p:custDataLst>
                <p:tags r:id="rId1"/>
              </p:custDataLst>
            </p:nvPr>
          </p:nvPicPr>
          <p:blipFill>
            <a:blip r:embed="rId4" cstate="email">
              <a:extLst>
                <a:ext uri="{28A0092B-C50C-407E-A947-70E740481C1C}">
                  <a14:useLocalDpi xmlns:a14="http://schemas.microsoft.com/office/drawing/2010/main"/>
                </a:ext>
              </a:extLst>
            </a:blip>
            <a:stretch>
              <a:fillRect/>
            </a:stretch>
          </p:blipFill>
          <p:spPr bwMode="auto">
            <a:xfrm>
              <a:off x="3069597" y="12700"/>
              <a:ext cx="9144000" cy="6845300"/>
            </a:xfrm>
            <a:prstGeom prst="rect">
              <a:avLst/>
            </a:prstGeom>
          </p:spPr>
        </p:pic>
        <p:pic>
          <p:nvPicPr>
            <p:cNvPr id="9" name="Picture 8"/>
            <p:cNvPicPr>
              <a:picLocks/>
            </p:cNvPicPr>
            <p:nvPr>
              <p:custDataLst>
                <p:tags r:id="rId2"/>
              </p:custDataLst>
            </p:nvPr>
          </p:nvPicPr>
          <p:blipFill rotWithShape="1">
            <a:blip r:embed="rId4">
              <a:extLst>
                <a:ext uri="{28A0092B-C50C-407E-A947-70E740481C1C}">
                  <a14:useLocalDpi xmlns:a14="http://schemas.microsoft.com/office/drawing/2010/main"/>
                </a:ext>
              </a:extLst>
            </a:blip>
            <a:srcRect r="90861"/>
            <a:stretch/>
          </p:blipFill>
          <p:spPr bwMode="auto">
            <a:xfrm>
              <a:off x="0" y="12700"/>
              <a:ext cx="3069597" cy="6845300"/>
            </a:xfrm>
            <a:prstGeom prst="rect">
              <a:avLst/>
            </a:prstGeom>
          </p:spPr>
        </p:pic>
      </p:grpSp>
      <p:pic>
        <p:nvPicPr>
          <p:cNvPr id="6" name="Picture 2" descr="Image result for thanks"/>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360612" y="4155743"/>
            <a:ext cx="4419600" cy="2702257"/>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11" name="Group 10"/>
          <p:cNvGrpSpPr/>
          <p:nvPr userDrawn="1"/>
        </p:nvGrpSpPr>
        <p:grpSpPr>
          <a:xfrm>
            <a:off x="645390" y="2542160"/>
            <a:ext cx="2243139" cy="4371824"/>
            <a:chOff x="-2798010" y="2616804"/>
            <a:chExt cx="2238173" cy="4371824"/>
          </a:xfrm>
        </p:grpSpPr>
        <p:sp>
          <p:nvSpPr>
            <p:cNvPr id="12" name="Freeform 11"/>
            <p:cNvSpPr/>
            <p:nvPr/>
          </p:nvSpPr>
          <p:spPr>
            <a:xfrm>
              <a:off x="-2468880" y="3032760"/>
              <a:ext cx="1737360" cy="1935480"/>
            </a:xfrm>
            <a:custGeom>
              <a:avLst/>
              <a:gdLst>
                <a:gd name="connsiteX0" fmla="*/ 0 w 1737360"/>
                <a:gd name="connsiteY0" fmla="*/ 0 h 1935480"/>
                <a:gd name="connsiteX1" fmla="*/ 228600 w 1737360"/>
                <a:gd name="connsiteY1" fmla="*/ 1158240 h 1935480"/>
                <a:gd name="connsiteX2" fmla="*/ 701040 w 1737360"/>
                <a:gd name="connsiteY2" fmla="*/ 1524000 h 1935480"/>
                <a:gd name="connsiteX3" fmla="*/ 1432560 w 1737360"/>
                <a:gd name="connsiteY3" fmla="*/ 1935480 h 1935480"/>
                <a:gd name="connsiteX4" fmla="*/ 1737360 w 1737360"/>
                <a:gd name="connsiteY4" fmla="*/ 1844040 h 1935480"/>
                <a:gd name="connsiteX5" fmla="*/ 1706880 w 1737360"/>
                <a:gd name="connsiteY5" fmla="*/ 1676400 h 1935480"/>
                <a:gd name="connsiteX6" fmla="*/ 1706880 w 1737360"/>
                <a:gd name="connsiteY6" fmla="*/ 1234440 h 1935480"/>
                <a:gd name="connsiteX7" fmla="*/ 1493520 w 1737360"/>
                <a:gd name="connsiteY7" fmla="*/ 899160 h 1935480"/>
                <a:gd name="connsiteX8" fmla="*/ 1036320 w 1737360"/>
                <a:gd name="connsiteY8" fmla="*/ 701040 h 1935480"/>
                <a:gd name="connsiteX9" fmla="*/ 350520 w 1737360"/>
                <a:gd name="connsiteY9" fmla="*/ 259080 h 1935480"/>
                <a:gd name="connsiteX10" fmla="*/ 0 w 1737360"/>
                <a:gd name="connsiteY10" fmla="*/ 0 h 193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7360" h="1935480">
                  <a:moveTo>
                    <a:pt x="0" y="0"/>
                  </a:moveTo>
                  <a:lnTo>
                    <a:pt x="228600" y="1158240"/>
                  </a:lnTo>
                  <a:lnTo>
                    <a:pt x="701040" y="1524000"/>
                  </a:lnTo>
                  <a:lnTo>
                    <a:pt x="1432560" y="1935480"/>
                  </a:lnTo>
                  <a:lnTo>
                    <a:pt x="1737360" y="1844040"/>
                  </a:lnTo>
                  <a:lnTo>
                    <a:pt x="1706880" y="1676400"/>
                  </a:lnTo>
                  <a:lnTo>
                    <a:pt x="1706880" y="1234440"/>
                  </a:lnTo>
                  <a:lnTo>
                    <a:pt x="1493520" y="899160"/>
                  </a:lnTo>
                  <a:lnTo>
                    <a:pt x="1036320" y="701040"/>
                  </a:lnTo>
                  <a:lnTo>
                    <a:pt x="350520" y="259080"/>
                  </a:lnTo>
                  <a:lnTo>
                    <a:pt x="0" y="0"/>
                  </a:lnTo>
                  <a:close/>
                </a:path>
              </a:pathLst>
            </a:custGeom>
            <a:solidFill>
              <a:schemeClr val="bg1"/>
            </a:solidFill>
            <a:ln>
              <a:noFill/>
            </a:ln>
          </p:spPr>
          <p:txBody>
            <a:bodyPr wrap="none" rtlCol="0" anchor="ctr">
              <a:noAutofit/>
            </a:bodyPr>
            <a:lstStyle/>
            <a:p>
              <a:pPr algn="just">
                <a:lnSpc>
                  <a:spcPct val="120000"/>
                </a:lnSpc>
                <a:spcBef>
                  <a:spcPts val="600"/>
                </a:spcBef>
              </a:pPr>
              <a:endParaRPr lang="vi-VN" sz="2400" b="1">
                <a:latin typeface="Segoe UI" pitchFamily="34" charset="0"/>
                <a:ea typeface="Segoe UI" pitchFamily="34" charset="0"/>
                <a:cs typeface="Segoe UI" pitchFamily="34" charset="0"/>
              </a:endParaRPr>
            </a:p>
          </p:txBody>
        </p:sp>
        <p:grpSp>
          <p:nvGrpSpPr>
            <p:cNvPr id="13" name="Group 12"/>
            <p:cNvGrpSpPr/>
            <p:nvPr/>
          </p:nvGrpSpPr>
          <p:grpSpPr>
            <a:xfrm>
              <a:off x="-2798010" y="2616804"/>
              <a:ext cx="2238173" cy="4371824"/>
              <a:chOff x="100462" y="2616804"/>
              <a:chExt cx="2238173" cy="4371824"/>
            </a:xfrm>
          </p:grpSpPr>
          <p:grpSp>
            <p:nvGrpSpPr>
              <p:cNvPr id="14" name="Group 13"/>
              <p:cNvGrpSpPr/>
              <p:nvPr/>
            </p:nvGrpSpPr>
            <p:grpSpPr>
              <a:xfrm>
                <a:off x="100462" y="2616804"/>
                <a:ext cx="2238173" cy="3972506"/>
                <a:chOff x="-84753" y="2896722"/>
                <a:chExt cx="2238173" cy="3972506"/>
              </a:xfrm>
            </p:grpSpPr>
            <p:sp>
              <p:nvSpPr>
                <p:cNvPr id="16" name="Freeform 15"/>
                <p:cNvSpPr/>
                <p:nvPr/>
              </p:nvSpPr>
              <p:spPr>
                <a:xfrm>
                  <a:off x="196771" y="3252486"/>
                  <a:ext cx="114172" cy="1400537"/>
                </a:xfrm>
                <a:custGeom>
                  <a:avLst/>
                  <a:gdLst>
                    <a:gd name="connsiteX0" fmla="*/ 0 w 57873"/>
                    <a:gd name="connsiteY0" fmla="*/ 0 h 1400537"/>
                    <a:gd name="connsiteX1" fmla="*/ 57873 w 57873"/>
                    <a:gd name="connsiteY1" fmla="*/ 1400537 h 1400537"/>
                    <a:gd name="connsiteX2" fmla="*/ 57873 w 57873"/>
                    <a:gd name="connsiteY2" fmla="*/ 1400537 h 1400537"/>
                    <a:gd name="connsiteX3" fmla="*/ 46298 w 57873"/>
                    <a:gd name="connsiteY3" fmla="*/ 57873 h 1400537"/>
                    <a:gd name="connsiteX4" fmla="*/ 0 w 57873"/>
                    <a:gd name="connsiteY4" fmla="*/ 0 h 1400537"/>
                    <a:gd name="connsiteX0" fmla="*/ 0 w 83739"/>
                    <a:gd name="connsiteY0" fmla="*/ 0 h 1400537"/>
                    <a:gd name="connsiteX1" fmla="*/ 57873 w 83739"/>
                    <a:gd name="connsiteY1" fmla="*/ 1400537 h 1400537"/>
                    <a:gd name="connsiteX2" fmla="*/ 57873 w 83739"/>
                    <a:gd name="connsiteY2" fmla="*/ 1400537 h 1400537"/>
                    <a:gd name="connsiteX3" fmla="*/ 83646 w 83739"/>
                    <a:gd name="connsiteY3" fmla="*/ 1142730 h 1400537"/>
                    <a:gd name="connsiteX4" fmla="*/ 46298 w 83739"/>
                    <a:gd name="connsiteY4" fmla="*/ 57873 h 1400537"/>
                    <a:gd name="connsiteX5" fmla="*/ 0 w 83739"/>
                    <a:gd name="connsiteY5" fmla="*/ 0 h 1400537"/>
                    <a:gd name="connsiteX0" fmla="*/ 0 w 114172"/>
                    <a:gd name="connsiteY0" fmla="*/ 0 h 1400537"/>
                    <a:gd name="connsiteX1" fmla="*/ 57873 w 114172"/>
                    <a:gd name="connsiteY1" fmla="*/ 1400537 h 1400537"/>
                    <a:gd name="connsiteX2" fmla="*/ 57873 w 114172"/>
                    <a:gd name="connsiteY2" fmla="*/ 1400537 h 1400537"/>
                    <a:gd name="connsiteX3" fmla="*/ 114126 w 114172"/>
                    <a:gd name="connsiteY3" fmla="*/ 1136634 h 1400537"/>
                    <a:gd name="connsiteX4" fmla="*/ 46298 w 114172"/>
                    <a:gd name="connsiteY4" fmla="*/ 57873 h 1400537"/>
                    <a:gd name="connsiteX5" fmla="*/ 0 w 114172"/>
                    <a:gd name="connsiteY5" fmla="*/ 0 h 140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172" h="1400537">
                      <a:moveTo>
                        <a:pt x="0" y="0"/>
                      </a:moveTo>
                      <a:lnTo>
                        <a:pt x="57873" y="1400537"/>
                      </a:lnTo>
                      <a:lnTo>
                        <a:pt x="57873" y="1400537"/>
                      </a:lnTo>
                      <a:cubicBezTo>
                        <a:pt x="57089" y="1327089"/>
                        <a:pt x="116055" y="1360411"/>
                        <a:pt x="114126" y="1136634"/>
                      </a:cubicBezTo>
                      <a:cubicBezTo>
                        <a:pt x="112197" y="912857"/>
                        <a:pt x="55159" y="217848"/>
                        <a:pt x="46298" y="57873"/>
                      </a:cubicBezTo>
                      <a:lnTo>
                        <a:pt x="0" y="0"/>
                      </a:lnTo>
                      <a:close/>
                    </a:path>
                  </a:pathLst>
                </a:custGeom>
                <a:solidFill>
                  <a:schemeClr val="bg1"/>
                </a:solidFill>
                <a:ln>
                  <a:noFill/>
                </a:ln>
              </p:spPr>
              <p:txBody>
                <a:bodyPr wrap="none" rtlCol="0" anchor="ctr">
                  <a:noAutofit/>
                </a:bodyPr>
                <a:lstStyle/>
                <a:p>
                  <a:pPr algn="just">
                    <a:lnSpc>
                      <a:spcPct val="120000"/>
                    </a:lnSpc>
                    <a:spcBef>
                      <a:spcPts val="600"/>
                    </a:spcBef>
                  </a:pPr>
                  <a:endParaRPr lang="vi-VN" sz="2400" b="1">
                    <a:latin typeface="Segoe UI" pitchFamily="34" charset="0"/>
                    <a:ea typeface="Segoe UI" pitchFamily="34" charset="0"/>
                    <a:cs typeface="Segoe UI" pitchFamily="34" charset="0"/>
                  </a:endParaRPr>
                </a:p>
              </p:txBody>
            </p:sp>
            <p:pic>
              <p:nvPicPr>
                <p:cNvPr id="17" name="Picture 2"/>
                <p:cNvPicPr>
                  <a:picLocks noChangeAspect="1" noChangeArrowheads="1"/>
                </p:cNvPicPr>
                <p:nvPr/>
              </p:nvPicPr>
              <p:blipFill rotWithShape="1">
                <a:blip r:embed="rId6" cstate="email">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1966" b="96151" l="24898" r="76658">
                              <a14:foregroundMark x1="30139" y1="9337" x2="46274" y2="16216"/>
                              <a14:foregroundMark x1="46274" y1="17609" x2="54464" y2="23014"/>
                              <a14:foregroundMark x1="56921" y1="29894" x2="69533" y2="34316"/>
                              <a14:foregroundMark x1="69861" y1="35627" x2="69533" y2="63554"/>
                              <a14:foregroundMark x1="68223" y1="62735" x2="70352" y2="43325"/>
                              <a14:foregroundMark x1="71171" y1="38084" x2="71990" y2="51515"/>
                              <a14:foregroundMark x1="66830" y1="41360" x2="67649" y2="52334"/>
                              <a14:foregroundMark x1="68468" y1="43571" x2="48485" y2="34562"/>
                              <a14:foregroundMark x1="69533" y1="48239" x2="62408" y2="37592"/>
                              <a14:foregroundMark x1="63554" y1="38657" x2="66257" y2="47174"/>
                              <a14:foregroundMark x1="53153" y1="19492" x2="54464" y2="23014"/>
                              <a14:foregroundMark x1="27109" y1="8272" x2="29566" y2="50942"/>
                              <a14:foregroundMark x1="31777" y1="40868" x2="30631" y2="20066"/>
                              <a14:foregroundMark x1="28174" y1="8845" x2="29566" y2="42506"/>
                              <a14:foregroundMark x1="36691" y1="46847" x2="42424" y2="48485"/>
                              <a14:foregroundMark x1="45455" y1="56429" x2="46519" y2="60033"/>
                              <a14:foregroundMark x1="49877" y1="44144" x2="58886" y2="65766"/>
                              <a14:foregroundMark x1="44799" y1="56429" x2="44881" y2="52252"/>
                              <a14:foregroundMark x1="64046" y1="38903" x2="62326" y2="45127"/>
                              <a14:foregroundMark x1="65684" y1="38002" x2="63964" y2="43735"/>
                              <a14:foregroundMark x1="62981" y1="38084" x2="63554" y2="41687"/>
                              <a14:foregroundMark x1="64619" y1="37838" x2="62162" y2="40295"/>
                              <a14:foregroundMark x1="64373" y1="38084" x2="65192" y2="44554"/>
                              <a14:foregroundMark x1="62735" y1="38903" x2="66257" y2="41360"/>
                              <a14:foregroundMark x1="66011" y1="45373" x2="69124" y2="50696"/>
                              <a14:foregroundMark x1="67813" y1="44963" x2="69042" y2="50123"/>
                              <a14:foregroundMark x1="69042" y1="44554" x2="69533" y2="50041"/>
                              <a14:foregroundMark x1="69451" y1="44308" x2="69861" y2="50041"/>
                              <a14:foregroundMark x1="69861" y1="45946" x2="69943" y2="51843"/>
                              <a14:foregroundMark x1="69697" y1="45536" x2="69861" y2="51515"/>
                              <a14:foregroundMark x1="69861" y1="46192" x2="70516" y2="49877"/>
                              <a14:foregroundMark x1="71499" y1="51351" x2="66011" y2="47830"/>
                              <a14:foregroundMark x1="64865" y1="38657" x2="62408" y2="41360"/>
                              <a14:foregroundMark x1="61753" y1="38247" x2="64373" y2="41933"/>
                              <a14:foregroundMark x1="59951" y1="38411" x2="66011" y2="41278"/>
                              <a14:foregroundMark x1="65684" y1="37265" x2="63964" y2="41360"/>
                              <a14:foregroundMark x1="59541" y1="37428" x2="61179" y2="42506"/>
                              <a14:foregroundMark x1="61753" y1="38411" x2="64373" y2="43489"/>
                              <a14:foregroundMark x1="62735" y1="39230" x2="62981" y2="41933"/>
                              <a14:foregroundMark x1="61507" y1="37674" x2="62817" y2="43735"/>
                              <a14:foregroundMark x1="61998" y1="38084" x2="63145" y2="42097"/>
                              <a14:foregroundMark x1="61589" y1="38247" x2="63145" y2="42670"/>
                              <a14:foregroundMark x1="62408" y1="37428" x2="64046" y2="42916"/>
                              <a14:foregroundMark x1="62981" y1="37674" x2="65029" y2="43489"/>
                              <a14:foregroundMark x1="63145" y1="35790" x2="66093" y2="44144"/>
                              <a14:foregroundMark x1="64455" y1="37265" x2="66257" y2="45536"/>
                              <a14:foregroundMark x1="64373" y1="37838" x2="67240" y2="43079"/>
                              <a14:foregroundMark x1="62981" y1="38411" x2="62817" y2="43079"/>
                              <a14:foregroundMark x1="62817" y1="42097" x2="65192" y2="45536"/>
                              <a14:foregroundMark x1="28501" y1="26454" x2="29566" y2="42752"/>
                              <a14:foregroundMark x1="26863" y1="5815" x2="33170" y2="93939"/>
                              <a14:foregroundMark x1="27355" y1="4996" x2="27109" y2="8026"/>
                              <a14:foregroundMark x1="61916" y1="36773" x2="66749" y2="41769"/>
                              <a14:foregroundMark x1="65192" y1="34889" x2="67322" y2="46192"/>
                              <a14:foregroundMark x1="68468" y1="41032" x2="69206" y2="52334"/>
                              <a14:foregroundMark x1="70762" y1="46028" x2="70188" y2="51761"/>
                              <a14:foregroundMark x1="71335" y1="47174" x2="69042" y2="52170"/>
                              <a14:foregroundMark x1="71744" y1="51188" x2="65438" y2="48157"/>
                              <a14:foregroundMark x1="67158" y1="47748" x2="70188" y2="49877"/>
                              <a14:foregroundMark x1="71581" y1="52334" x2="62326" y2="36036"/>
                              <a14:foregroundMark x1="62572" y1="35299" x2="66339" y2="40049"/>
                              <a14:foregroundMark x1="64455" y1="35053" x2="65602" y2="41196"/>
                              <a14:foregroundMark x1="64619" y1="35872" x2="66175" y2="45045"/>
                              <a14:foregroundMark x1="62899" y1="38329" x2="65192" y2="44636"/>
                              <a14:foregroundMark x1="63145" y1="37183" x2="65029" y2="44308"/>
                              <a14:foregroundMark x1="62162" y1="37183" x2="67158" y2="46765"/>
                              <a14:foregroundMark x1="63309" y1="35463" x2="68059" y2="52334"/>
                              <a14:foregroundMark x1="65192" y1="40868" x2="70434" y2="50450"/>
                              <a14:foregroundMark x1="68059" y1="41769" x2="69451" y2="50205"/>
                              <a14:foregroundMark x1="67158" y1="41605" x2="68468" y2="52744"/>
                              <a14:foregroundMark x1="68468" y1="47174" x2="69861" y2="54218"/>
                              <a14:foregroundMark x1="68059" y1="44881" x2="69451" y2="53481"/>
                              <a14:foregroundMark x1="69206" y1="45618" x2="70434" y2="55201"/>
                              <a14:foregroundMark x1="68632" y1="45618" x2="70598" y2="54054"/>
                              <a14:foregroundMark x1="69861" y1="47748" x2="69861" y2="53317"/>
                              <a14:foregroundMark x1="69861" y1="46765" x2="69861" y2="51351"/>
                              <a14:foregroundMark x1="70598" y1="45618" x2="70598" y2="52170"/>
                              <a14:foregroundMark x1="70598" y1="48894" x2="71007" y2="53645"/>
                              <a14:foregroundMark x1="70434" y1="45455" x2="70434" y2="49304"/>
                              <a14:foregroundMark x1="70434" y1="46355" x2="70434" y2="54218"/>
                              <a14:foregroundMark x1="70434" y1="46929" x2="70598" y2="52170"/>
                              <a14:foregroundMark x1="70598" y1="47338" x2="70598" y2="53890"/>
                              <a14:foregroundMark x1="70188" y1="44472" x2="70188" y2="52170"/>
                              <a14:foregroundMark x1="70188" y1="43898" x2="70762" y2="52744"/>
                              <a14:foregroundMark x1="70434" y1="47748" x2="70762" y2="53071"/>
                              <a14:foregroundMark x1="69861" y1="43161" x2="70025" y2="50450"/>
                              <a14:foregroundMark x1="66175" y1="40459" x2="67486" y2="48321"/>
                              <a14:foregroundMark x1="65192" y1="35872" x2="67895" y2="47174"/>
                              <a14:foregroundMark x1="63882" y1="36036" x2="66585" y2="44308"/>
                              <a14:foregroundMark x1="64292" y1="38903" x2="65602" y2="45209"/>
                              <a14:foregroundMark x1="63882" y1="38739" x2="65766" y2="45209"/>
                              <a14:foregroundMark x1="64046" y1="39066" x2="65192" y2="44308"/>
                              <a14:foregroundMark x1="63882" y1="41032" x2="65029" y2="45618"/>
                              <a14:foregroundMark x1="64292" y1="41605" x2="65602" y2="46929"/>
                              <a14:foregroundMark x1="70188" y1="46765" x2="70025" y2="53972"/>
                              <a14:foregroundMark x1="70352" y1="45700" x2="70352" y2="51843"/>
                              <a14:foregroundMark x1="70352" y1="43980" x2="69861" y2="52007"/>
                              <a14:foregroundMark x1="69533" y1="44308" x2="69124" y2="52334"/>
                              <a14:foregroundMark x1="68305" y1="48321" x2="68305" y2="53645"/>
                              <a14:foregroundMark x1="67895" y1="46028" x2="67731" y2="50942"/>
                              <a14:foregroundMark x1="67568" y1="47502" x2="67568" y2="53071"/>
                              <a14:foregroundMark x1="66912" y1="47093" x2="66912" y2="53071"/>
                              <a14:foregroundMark x1="66912" y1="48894" x2="66912" y2="54136"/>
                              <a14:foregroundMark x1="66912" y1="45864" x2="67240" y2="53399"/>
                              <a14:foregroundMark x1="67404" y1="46355" x2="68141" y2="53972"/>
                              <a14:foregroundMark x1="68141" y1="47420" x2="69124" y2="54791"/>
                              <a14:foregroundMark x1="70025" y1="44308" x2="70188" y2="53071"/>
                              <a14:foregroundMark x1="71253" y1="43407" x2="71253" y2="50287"/>
                              <a14:foregroundMark x1="71253" y1="47256" x2="71253" y2="55528"/>
                              <a14:foregroundMark x1="71826" y1="45536" x2="71826" y2="52907"/>
                              <a14:foregroundMark x1="71826" y1="47093" x2="71826" y2="52580"/>
                              <a14:foregroundMark x1="71663" y1="45536" x2="71663" y2="52580"/>
                              <a14:foregroundMark x1="71663" y1="46028" x2="70925" y2="53563"/>
                              <a14:foregroundMark x1="70925" y1="46765" x2="70925" y2="52907"/>
                              <a14:foregroundMark x1="70925" y1="43898" x2="70598" y2="53235"/>
                              <a14:foregroundMark x1="70598" y1="48321" x2="70352" y2="53071"/>
                              <a14:foregroundMark x1="70188" y1="47256" x2="70352" y2="53972"/>
                              <a14:foregroundMark x1="70352" y1="46601" x2="70352" y2="54136"/>
                              <a14:foregroundMark x1="70352" y1="45700" x2="70352" y2="50614"/>
                              <a14:foregroundMark x1="70352" y1="47093" x2="70352" y2="53071"/>
                              <a14:foregroundMark x1="70352" y1="47502" x2="70188" y2="54300"/>
                              <a14:foregroundMark x1="69369" y1="46028" x2="69206" y2="50614"/>
                              <a14:foregroundMark x1="69206" y1="47666" x2="69206" y2="52416"/>
                              <a14:foregroundMark x1="69206" y1="44963" x2="69206" y2="49713"/>
                              <a14:foregroundMark x1="69206" y1="45536" x2="68960" y2="49959"/>
                              <a14:foregroundMark x1="68960" y1="45209" x2="68305" y2="53563"/>
                              <a14:foregroundMark x1="67731" y1="48731" x2="67731" y2="54464"/>
                              <a14:foregroundMark x1="66912" y1="47093" x2="66912" y2="52334"/>
                              <a14:foregroundMark x1="68059" y1="46192" x2="68468" y2="52334"/>
                              <a14:foregroundMark x1="69369" y1="48321" x2="69861" y2="52580"/>
                              <a14:foregroundMark x1="70598" y1="47256" x2="70925" y2="52907"/>
                              <a14:foregroundMark x1="70925" y1="49386" x2="71417" y2="55528"/>
                              <a14:foregroundMark x1="66667" y1="39885" x2="66667" y2="43079"/>
                              <a14:foregroundMark x1="63882" y1="36364" x2="63882" y2="44144"/>
                              <a14:foregroundMark x1="27518" y1="8108" x2="28583" y2="27518"/>
                              <a14:foregroundMark x1="27846" y1="9091" x2="27928" y2="15889"/>
                              <a14:foregroundMark x1="28256" y1="9091" x2="27928" y2="15233"/>
                              <a14:foregroundMark x1="27928" y1="9582" x2="27928" y2="15315"/>
                              <a14:foregroundMark x1="27518" y1="8518" x2="28583" y2="33743"/>
                              <a14:foregroundMark x1="28010" y1="9500" x2="28256" y2="33170"/>
                              <a14:foregroundMark x1="29238" y1="17199" x2="29238" y2="27027"/>
                              <a14:foregroundMark x1="28829" y1="20147" x2="28665" y2="29484"/>
                              <a14:foregroundMark x1="28665" y1="18509" x2="28665" y2="29975"/>
                              <a14:foregroundMark x1="28419" y1="18591" x2="28337" y2="29730"/>
                              <a14:foregroundMark x1="28256" y1="16462" x2="28256" y2="25471"/>
                              <a14:foregroundMark x1="27437" y1="9173" x2="27437" y2="20147"/>
                              <a14:foregroundMark x1="28010" y1="9337" x2="28337" y2="26454"/>
                              <a14:foregroundMark x1="28665" y1="8681" x2="28665" y2="17690"/>
                              <a14:foregroundMark x1="27928" y1="9582" x2="27928" y2="16871"/>
                              <a14:foregroundMark x1="27928" y1="10074" x2="27928" y2="16380"/>
                              <a14:foregroundMark x1="27928" y1="9910" x2="28092" y2="16953"/>
                              <a14:foregroundMark x1="27518" y1="10319" x2="28993" y2="23260"/>
                              <a14:foregroundMark x1="27764" y1="16462" x2="28092" y2="24652"/>
                              <a14:foregroundMark x1="27928" y1="18755" x2="27928" y2="22113"/>
                              <a14:foregroundMark x1="27682" y1="19165" x2="28010" y2="23915"/>
                              <a14:foregroundMark x1="29238" y1="36773" x2="28911" y2="43571"/>
                              <a14:foregroundMark x1="28829" y1="37183" x2="28829" y2="41769"/>
                              <a14:foregroundMark x1="28501" y1="36691" x2="28665" y2="40704"/>
                              <a14:foregroundMark x1="28665" y1="34562" x2="29566" y2="42015"/>
                              <a14:foregroundMark x1="29566" y1="33415" x2="30221" y2="41114"/>
                              <a14:foregroundMark x1="30221" y1="32187" x2="30631" y2="40459"/>
                              <a14:foregroundMark x1="30631" y1="26699" x2="30631" y2="33989"/>
                              <a14:foregroundMark x1="29484" y1="26699" x2="29484" y2="34808"/>
                              <a14:foregroundMark x1="28993" y1="24980" x2="29075" y2="33088"/>
                              <a14:foregroundMark x1="28501" y1="23833" x2="28501" y2="32596"/>
                              <a14:foregroundMark x1="28501" y1="23260" x2="29075" y2="33661"/>
                              <a14:foregroundMark x1="28419" y1="22932" x2="28419" y2="29975"/>
                              <a14:foregroundMark x1="28419" y1="21048" x2="28665" y2="31695"/>
                              <a14:foregroundMark x1="27928" y1="24161" x2="28419" y2="33907"/>
                              <a14:foregroundMark x1="28419" y1="24324" x2="30303" y2="36937"/>
                              <a14:backgroundMark x1="26044" y1="32596" x2="27764" y2="70844"/>
                              <a14:backgroundMark x1="33661" y1="54300" x2="36118" y2="74283"/>
                              <a14:backgroundMark x1="30958" y1="4423" x2="55610" y2="12940"/>
                              <a14:backgroundMark x1="51515" y1="11548" x2="67322" y2="26044"/>
                              <a14:backgroundMark x1="61916" y1="27191" x2="71744" y2="26618"/>
                              <a14:backgroundMark x1="69533" y1="6388" x2="71744" y2="19247"/>
                              <a14:backgroundMark x1="75020" y1="32924" x2="74201" y2="94267"/>
                              <a14:backgroundMark x1="70925" y1="92056" x2="38575" y2="91237"/>
                              <a14:backgroundMark x1="32023" y1="94758" x2="26044" y2="7699"/>
                              <a14:backgroundMark x1="31450" y1="53972" x2="34480" y2="93694"/>
                              <a14:backgroundMark x1="38575" y1="94758" x2="59132" y2="95086"/>
                              <a14:backgroundMark x1="37265" y1="58067" x2="45209" y2="80835"/>
                              <a14:backgroundMark x1="43243" y1="71007" x2="67649" y2="81081"/>
                              <a14:backgroundMark x1="70106" y1="73464" x2="40213" y2="84685"/>
                            </a14:backgroundRemoval>
                          </a14:imgEffect>
                        </a14:imgLayer>
                      </a14:imgProps>
                    </a:ext>
                    <a:ext uri="{28A0092B-C50C-407E-A947-70E740481C1C}">
                      <a14:useLocalDpi xmlns:a14="http://schemas.microsoft.com/office/drawing/2010/main"/>
                    </a:ext>
                  </a:extLst>
                </a:blip>
                <a:srcRect l="20048" r="23612"/>
                <a:stretch/>
              </p:blipFill>
              <p:spPr bwMode="auto">
                <a:xfrm>
                  <a:off x="-84753" y="2896722"/>
                  <a:ext cx="2238173" cy="3972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5" name="Picture 3"/>
              <p:cNvPicPr>
                <a:picLocks noChangeAspect="1" noChangeArrowheads="1"/>
              </p:cNvPicPr>
              <p:nvPr/>
            </p:nvPicPr>
            <p:blipFill rotWithShape="1">
              <a:blip r:embed="rId8" cstate="email">
                <a:clrChange>
                  <a:clrFrom>
                    <a:srgbClr val="CBC9CC"/>
                  </a:clrFrom>
                  <a:clrTo>
                    <a:srgbClr val="CBC9CC">
                      <a:alpha val="0"/>
                    </a:srgbClr>
                  </a:clrTo>
                </a:clrChange>
                <a:extLst>
                  <a:ext uri="{BEBA8EAE-BF5A-486C-A8C5-ECC9F3942E4B}">
                    <a14:imgProps xmlns:a14="http://schemas.microsoft.com/office/drawing/2010/main">
                      <a14:imgLayer r:embed="rId9">
                        <a14:imgEffect>
                          <a14:backgroundRemoval t="2439" b="97073" l="9016" r="67213"/>
                        </a14:imgEffect>
                      </a14:imgLayer>
                    </a14:imgProps>
                  </a:ext>
                  <a:ext uri="{28A0092B-C50C-407E-A947-70E740481C1C}">
                    <a14:useLocalDpi xmlns:a14="http://schemas.microsoft.com/office/drawing/2010/main"/>
                  </a:ext>
                </a:extLst>
              </a:blip>
              <a:srcRect/>
              <a:stretch/>
            </p:blipFill>
            <p:spPr bwMode="auto">
              <a:xfrm>
                <a:off x="100462" y="5057191"/>
                <a:ext cx="1150930" cy="193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395625612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2485" y="274638"/>
            <a:ext cx="8836899"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a:xfrm>
            <a:off x="609442" y="1066800"/>
            <a:ext cx="10969942" cy="5257800"/>
          </a:xfrm>
        </p:spPr>
        <p:txBody>
          <a:bodyPr>
            <a:normAutofit/>
          </a:bodyPr>
          <a:lstStyle>
            <a:lvl1pPr marL="342900" indent="-342900">
              <a:buClr>
                <a:srgbClr val="FF5A33"/>
              </a:buClr>
              <a:buFont typeface="Wingdings" pitchFamily="2" charset="2"/>
              <a:buChar char="q"/>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10/15/20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9" name="Straight Connector 8"/>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4001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Objective Layout">
    <p:spTree>
      <p:nvGrpSpPr>
        <p:cNvPr id="1" name=""/>
        <p:cNvGrpSpPr/>
        <p:nvPr/>
      </p:nvGrpSpPr>
      <p:grpSpPr>
        <a:xfrm>
          <a:off x="0" y="0"/>
          <a:ext cx="0" cy="0"/>
          <a:chOff x="0" y="0"/>
          <a:chExt cx="0" cy="0"/>
        </a:xfrm>
      </p:grpSpPr>
      <p:sp>
        <p:nvSpPr>
          <p:cNvPr id="2" name="Title 1"/>
          <p:cNvSpPr>
            <a:spLocks noGrp="1"/>
          </p:cNvSpPr>
          <p:nvPr>
            <p:ph type="title"/>
          </p:nvPr>
        </p:nvSpPr>
        <p:spPr>
          <a:xfrm>
            <a:off x="2742485" y="274638"/>
            <a:ext cx="8836899"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a:xfrm>
            <a:off x="2436812" y="1066800"/>
            <a:ext cx="9142571" cy="5257800"/>
          </a:xfrm>
        </p:spPr>
        <p:txBody>
          <a:bodyPr>
            <a:normAutofit/>
          </a:bodyPr>
          <a:lstStyle>
            <a:lvl1pPr marL="342900" indent="-342900">
              <a:buClr>
                <a:srgbClr val="FF5A33"/>
              </a:buClr>
              <a:buFont typeface="Wingdings" pitchFamily="2" charset="2"/>
              <a:buChar char="¤"/>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10/15/20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9" name="Straight Connector 8"/>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pic>
        <p:nvPicPr>
          <p:cNvPr id="10" name="Picture 2" descr="D:\Pictures\PNG\present.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03212" y="1501139"/>
            <a:ext cx="2318714" cy="5356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61254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Layout">
    <p:spTree>
      <p:nvGrpSpPr>
        <p:cNvPr id="1" name=""/>
        <p:cNvGrpSpPr/>
        <p:nvPr/>
      </p:nvGrpSpPr>
      <p:grpSpPr>
        <a:xfrm>
          <a:off x="0" y="0"/>
          <a:ext cx="0" cy="0"/>
          <a:chOff x="0" y="0"/>
          <a:chExt cx="0" cy="0"/>
        </a:xfrm>
      </p:grpSpPr>
      <p:pic>
        <p:nvPicPr>
          <p:cNvPr id="10" name="Picture 2" descr="D:\Pictures\PNG\present.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flipH="1">
            <a:off x="9900340" y="1501140"/>
            <a:ext cx="2318714" cy="5356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742485" y="274638"/>
            <a:ext cx="8836899"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a:xfrm>
            <a:off x="609442" y="1066800"/>
            <a:ext cx="10969942" cy="5257800"/>
          </a:xfrm>
        </p:spPr>
        <p:txBody>
          <a:bodyPr>
            <a:normAutofit/>
          </a:bodyPr>
          <a:lstStyle>
            <a:lvl1pPr marL="342900" indent="-342900">
              <a:buClr>
                <a:srgbClr val="FF5A33"/>
              </a:buClr>
              <a:buFont typeface="Wingdings" pitchFamily="2" charset="2"/>
              <a:buChar char="&amp;"/>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10/15/20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9" name="Straight Connector 8"/>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0678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Summary Layout">
    <p:spTree>
      <p:nvGrpSpPr>
        <p:cNvPr id="1" name=""/>
        <p:cNvGrpSpPr/>
        <p:nvPr/>
      </p:nvGrpSpPr>
      <p:grpSpPr>
        <a:xfrm>
          <a:off x="0" y="0"/>
          <a:ext cx="0" cy="0"/>
          <a:chOff x="0" y="0"/>
          <a:chExt cx="0" cy="0"/>
        </a:xfrm>
      </p:grpSpPr>
      <p:pic>
        <p:nvPicPr>
          <p:cNvPr id="4098" name="Picture 2" descr="Related imag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371012" y="914400"/>
            <a:ext cx="1842993"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Pictures\PNG\present.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flipH="1">
            <a:off x="9900340" y="1501140"/>
            <a:ext cx="2318714" cy="5356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742485" y="274638"/>
            <a:ext cx="8836899"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a:xfrm>
            <a:off x="609442" y="1066800"/>
            <a:ext cx="10969942" cy="5257800"/>
          </a:xfrm>
        </p:spPr>
        <p:txBody>
          <a:bodyPr>
            <a:normAutofit/>
          </a:bodyPr>
          <a:lstStyle>
            <a:lvl1pPr marL="342900" indent="-342900">
              <a:buClr>
                <a:srgbClr val="FF5A33"/>
              </a:buClr>
              <a:buFont typeface="Wingdings" pitchFamily="2" charset="2"/>
              <a:buChar char="þ"/>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10/15/20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dirty="0"/>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9" name="Straight Connector 8"/>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41833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4" y="4406902"/>
            <a:ext cx="10360501" cy="1362075"/>
          </a:xfrm>
        </p:spPr>
        <p:txBody>
          <a:bodyPr anchor="t">
            <a:normAutofit/>
          </a:bodyPr>
          <a:lstStyle>
            <a:lvl1pPr algn="ctr">
              <a:defRPr sz="3200" b="1" cap="all" spc="0" baseline="0">
                <a:ln w="18000">
                  <a:solidFill>
                    <a:schemeClr val="accent2">
                      <a:satMod val="140000"/>
                    </a:schemeClr>
                  </a:solidFill>
                  <a:prstDash val="solid"/>
                  <a:miter lim="800000"/>
                </a:ln>
                <a:noFill/>
                <a:effectLst>
                  <a:outerShdw blurRad="25500" dist="23000" dir="7020000" algn="tl">
                    <a:srgbClr val="000000">
                      <a:alpha val="50000"/>
                    </a:srgbClr>
                  </a:outerShdw>
                </a:effectLst>
              </a:defRPr>
            </a:lvl1pPr>
          </a:lstStyle>
          <a:p>
            <a:r>
              <a:rPr lang="en-US" dirty="0"/>
              <a:t>Click to edit Master title style</a:t>
            </a:r>
          </a:p>
        </p:txBody>
      </p:sp>
      <p:sp>
        <p:nvSpPr>
          <p:cNvPr id="4" name="Date Placeholder 3"/>
          <p:cNvSpPr>
            <a:spLocks noGrp="1"/>
          </p:cNvSpPr>
          <p:nvPr>
            <p:ph type="dt" sz="half" idx="10"/>
          </p:nvPr>
        </p:nvSpPr>
        <p:spPr/>
        <p:txBody>
          <a:bodyPr/>
          <a:lstStyle/>
          <a:p>
            <a:fld id="{BD61BFD7-1BFB-4165-B6C8-93BD150BB7E4}" type="datetimeFigureOut">
              <a:rPr lang="en-US" smtClean="0"/>
              <a:t>10/15/20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25246" y="1219202"/>
            <a:ext cx="2138334" cy="3029373"/>
          </a:xfrm>
          <a:prstGeom prst="rect">
            <a:avLst/>
          </a:prstGeom>
        </p:spPr>
      </p:pic>
    </p:spTree>
    <p:extLst>
      <p:ext uri="{BB962C8B-B14F-4D97-AF65-F5344CB8AC3E}">
        <p14:creationId xmlns:p14="http://schemas.microsoft.com/office/powerpoint/2010/main" val="208284010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11015" y="3581400"/>
            <a:ext cx="10969942" cy="1143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D61BFD7-1BFB-4165-B6C8-93BD150BB7E4}" type="datetimeFigureOut">
              <a:rPr lang="en-US" smtClean="0"/>
              <a:t>10/15/20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ACEE26-D979-411F-B229-D9F26BAEDF07}" type="slidenum">
              <a:rPr lang="en-US" smtClean="0"/>
              <a:t>‹#›</a:t>
            </a:fld>
            <a:endParaRPr lang="en-US"/>
          </a:p>
        </p:txBody>
      </p:sp>
      <p:pic>
        <p:nvPicPr>
          <p:cNvPr id="5122" name="Picture 2" descr="Image result for Dem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4723" y="1295400"/>
            <a:ext cx="6148084"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6903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441" y="990601"/>
            <a:ext cx="5383397" cy="5135564"/>
          </a:xfrm>
        </p:spPr>
        <p:txBody>
          <a:bodyPr/>
          <a:lstStyle>
            <a:lvl1pPr marL="342900" indent="-342900">
              <a:buClr>
                <a:srgbClr val="FF3300"/>
              </a:buClr>
              <a:buFont typeface="Wingdings" pitchFamily="2" charset="2"/>
              <a:buChar char="v"/>
              <a:defRPr sz="2800">
                <a:latin typeface="Segoe UI" pitchFamily="34" charset="0"/>
                <a:cs typeface="Segoe UI" pitchFamily="34" charset="0"/>
              </a:defRPr>
            </a:lvl1pPr>
            <a:lvl2pPr marL="742950" indent="-285750">
              <a:buClr>
                <a:srgbClr val="FF3300"/>
              </a:buClr>
              <a:buFont typeface="Wingdings" pitchFamily="2" charset="2"/>
              <a:buChar char="Ø"/>
              <a:defRPr sz="2400">
                <a:latin typeface="Segoe UI" pitchFamily="34" charset="0"/>
                <a:cs typeface="Segoe UI" pitchFamily="34" charset="0"/>
              </a:defRPr>
            </a:lvl2pPr>
            <a:lvl3pPr>
              <a:defRPr sz="2000">
                <a:latin typeface="Segoe UI" pitchFamily="34" charset="0"/>
                <a:cs typeface="Segoe UI" pitchFamily="34" charset="0"/>
              </a:defRPr>
            </a:lvl3pPr>
            <a:lvl4pPr>
              <a:defRPr sz="1800">
                <a:latin typeface="Segoe UI" pitchFamily="34" charset="0"/>
                <a:cs typeface="Segoe UI" pitchFamily="34" charset="0"/>
              </a:defRPr>
            </a:lvl4pPr>
            <a:lvl5pPr>
              <a:defRPr sz="1800">
                <a:latin typeface="Segoe UI" pitchFamily="34" charset="0"/>
                <a:cs typeface="Segoe UI"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7" y="990601"/>
            <a:ext cx="5383397" cy="5135564"/>
          </a:xfrm>
        </p:spPr>
        <p:txBody>
          <a:bodyPr/>
          <a:lstStyle>
            <a:lvl1pPr marL="342900" indent="-342900">
              <a:buClr>
                <a:srgbClr val="FF3300"/>
              </a:buClr>
              <a:buFont typeface="Wingdings" pitchFamily="2" charset="2"/>
              <a:buChar char="v"/>
              <a:defRPr sz="2800">
                <a:latin typeface="Segoe UI" pitchFamily="34" charset="0"/>
                <a:cs typeface="Segoe UI" pitchFamily="34" charset="0"/>
              </a:defRPr>
            </a:lvl1pPr>
            <a:lvl2pPr marL="742950" indent="-285750">
              <a:buClr>
                <a:srgbClr val="FF3300"/>
              </a:buClr>
              <a:buFont typeface="Wingdings" pitchFamily="2" charset="2"/>
              <a:buChar char="Ø"/>
              <a:defRPr sz="2400">
                <a:latin typeface="Segoe UI" pitchFamily="34" charset="0"/>
                <a:cs typeface="Segoe UI" pitchFamily="34" charset="0"/>
              </a:defRPr>
            </a:lvl2pPr>
            <a:lvl3pPr>
              <a:defRPr sz="2000">
                <a:latin typeface="Segoe UI" pitchFamily="34" charset="0"/>
                <a:cs typeface="Segoe UI" pitchFamily="34" charset="0"/>
              </a:defRPr>
            </a:lvl3pPr>
            <a:lvl4pPr>
              <a:defRPr sz="1800">
                <a:latin typeface="Segoe UI" pitchFamily="34" charset="0"/>
                <a:cs typeface="Segoe UI" pitchFamily="34" charset="0"/>
              </a:defRPr>
            </a:lvl4pPr>
            <a:lvl5pPr>
              <a:defRPr sz="1800">
                <a:latin typeface="Segoe UI" pitchFamily="34" charset="0"/>
                <a:cs typeface="Segoe UI"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D61BFD7-1BFB-4165-B6C8-93BD150BB7E4}" type="datetimeFigureOut">
              <a:rPr lang="en-US" smtClean="0"/>
              <a:t>10/15/20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CEE26-D979-411F-B229-D9F26BAEDF07}" type="slidenum">
              <a:rPr lang="en-US" smtClean="0"/>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10" name="Straight Connector 9"/>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a:xfrm>
            <a:off x="2742486" y="274638"/>
            <a:ext cx="8836898" cy="492886"/>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637152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442" y="914400"/>
            <a:ext cx="5385515" cy="639762"/>
          </a:xfrm>
        </p:spPr>
        <p:txBody>
          <a:bodyPr anchor="b"/>
          <a:lstStyle>
            <a:lvl1pPr marL="0" indent="0">
              <a:buNone/>
              <a:defRPr sz="2400" b="1" cap="small" baseline="0">
                <a:solidFill>
                  <a:srgbClr val="FF3300"/>
                </a:solidFill>
                <a:effectLst>
                  <a:outerShdw blurRad="38100" dist="38100" dir="2700000" algn="tl">
                    <a:srgbClr val="000000">
                      <a:alpha val="43137"/>
                    </a:srgbClr>
                  </a:outerShdw>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442" y="1600201"/>
            <a:ext cx="5385515" cy="4525963"/>
          </a:xfrm>
        </p:spPr>
        <p:txBody>
          <a:bodyPr/>
          <a:lstStyle>
            <a:lvl1pPr marL="342900" indent="-342900">
              <a:buClr>
                <a:srgbClr val="FF3300"/>
              </a:buClr>
              <a:buFont typeface="Wingdings" pitchFamily="2" charset="2"/>
              <a:buChar char="v"/>
              <a:defRPr sz="2400"/>
            </a:lvl1pPr>
            <a:lvl2pPr marL="742950" indent="-285750">
              <a:buClr>
                <a:srgbClr val="FF3300"/>
              </a:buClr>
              <a:buFont typeface="Wingdings" pitchFamily="2" charset="2"/>
              <a:buChar char="Ø"/>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1755" y="914400"/>
            <a:ext cx="5387630" cy="639762"/>
          </a:xfrm>
        </p:spPr>
        <p:txBody>
          <a:bodyPr anchor="b"/>
          <a:lstStyle>
            <a:lvl1pPr marL="0" indent="0">
              <a:buNone/>
              <a:defRPr sz="2400" b="1" cap="small" baseline="0">
                <a:solidFill>
                  <a:srgbClr val="FF3300"/>
                </a:solidFill>
                <a:effectLst>
                  <a:outerShdw blurRad="38100" dist="38100" dir="2700000" algn="tl">
                    <a:srgbClr val="000000">
                      <a:alpha val="43137"/>
                    </a:srgbClr>
                  </a:outerShdw>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5" y="1600201"/>
            <a:ext cx="5387630" cy="4525963"/>
          </a:xfrm>
        </p:spPr>
        <p:txBody>
          <a:bodyPr/>
          <a:lstStyle>
            <a:lvl1pPr marL="342900" indent="-342900">
              <a:buClr>
                <a:srgbClr val="FF3300"/>
              </a:buClr>
              <a:buFont typeface="Wingdings" pitchFamily="2" charset="2"/>
              <a:buChar char="v"/>
              <a:defRPr sz="2400"/>
            </a:lvl1pPr>
            <a:lvl2pPr marL="742950" indent="-285750">
              <a:buClr>
                <a:srgbClr val="FF3300"/>
              </a:buClr>
              <a:buFont typeface="Wingdings" pitchFamily="2" charset="2"/>
              <a:buChar char="Ø"/>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D61BFD7-1BFB-4165-B6C8-93BD150BB7E4}" type="datetimeFigureOut">
              <a:rPr lang="en-US" smtClean="0"/>
              <a:t>10/15/20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ACEE26-D979-411F-B229-D9F26BAEDF07}" type="slidenum">
              <a:rPr lang="en-US" smtClean="0"/>
              <a:t>‹#›</a:t>
            </a:fld>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12" name="Straight Connector 11"/>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
        <p:nvSpPr>
          <p:cNvPr id="14" name="Title 13"/>
          <p:cNvSpPr>
            <a:spLocks noGrp="1"/>
          </p:cNvSpPr>
          <p:nvPr>
            <p:ph type="title"/>
          </p:nvPr>
        </p:nvSpPr>
        <p:spPr>
          <a:xfrm>
            <a:off x="2742486" y="274638"/>
            <a:ext cx="8836898" cy="563562"/>
          </a:xfrm>
        </p:spPr>
        <p:txBody>
          <a:bodyPr>
            <a:norm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13045427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2" y="274638"/>
            <a:ext cx="1096994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2" y="1600202"/>
            <a:ext cx="1096994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2"/>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61BFD7-1BFB-4165-B6C8-93BD150BB7E4}" type="datetimeFigureOut">
              <a:rPr lang="en-US" smtClean="0"/>
              <a:t>10/15/20</a:t>
            </a:fld>
            <a:endParaRPr lang="en-US"/>
          </a:p>
        </p:txBody>
      </p:sp>
      <p:sp>
        <p:nvSpPr>
          <p:cNvPr id="5" name="Footer Placeholder 4"/>
          <p:cNvSpPr>
            <a:spLocks noGrp="1"/>
          </p:cNvSpPr>
          <p:nvPr>
            <p:ph type="ftr" sz="quarter" idx="3"/>
          </p:nvPr>
        </p:nvSpPr>
        <p:spPr>
          <a:xfrm>
            <a:off x="4164516" y="6356352"/>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2"/>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CEE26-D979-411F-B229-D9F26BAEDF07}" type="slidenum">
              <a:rPr lang="en-US" smtClean="0"/>
              <a:t>‹#›</a:t>
            </a:fld>
            <a:endParaRPr lang="en-US"/>
          </a:p>
        </p:txBody>
      </p:sp>
    </p:spTree>
    <p:extLst>
      <p:ext uri="{BB962C8B-B14F-4D97-AF65-F5344CB8AC3E}">
        <p14:creationId xmlns:p14="http://schemas.microsoft.com/office/powerpoint/2010/main" val="232391893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85" r:id="rId3"/>
    <p:sldLayoutId id="2147483686" r:id="rId4"/>
    <p:sldLayoutId id="2147483687" r:id="rId5"/>
    <p:sldLayoutId id="2147483673" r:id="rId6"/>
    <p:sldLayoutId id="2147483688" r:id="rId7"/>
    <p:sldLayoutId id="2147483674" r:id="rId8"/>
    <p:sldLayoutId id="2147483675" r:id="rId9"/>
    <p:sldLayoutId id="2147483677" r:id="rId10"/>
    <p:sldLayoutId id="2147483678" r:id="rId11"/>
    <p:sldLayoutId id="2147483679" r:id="rId12"/>
    <p:sldLayoutId id="2147483680" r:id="rId13"/>
    <p:sldLayoutId id="2147483681" r:id="rId14"/>
    <p:sldLayoutId id="2147483682" r:id="rId15"/>
    <p:sldLayoutId id="2147483689" r:id="rId16"/>
  </p:sldLayoutIdLst>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mozilla.org/vi/docs/Web/JavaScript/Reference/Statements/impor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plnkr.co/edit/SqHEiLM4gxf2ka8X?p=preview&amp;preview"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err="1"/>
              <a:t>Lập</a:t>
            </a:r>
            <a:r>
              <a:rPr lang="en-US" dirty="0"/>
              <a:t> </a:t>
            </a:r>
            <a:r>
              <a:rPr lang="en-US" dirty="0" err="1"/>
              <a:t>trình</a:t>
            </a:r>
            <a:r>
              <a:rPr lang="en-US" dirty="0"/>
              <a:t> ECMAScript</a:t>
            </a:r>
          </a:p>
        </p:txBody>
      </p:sp>
      <p:sp>
        <p:nvSpPr>
          <p:cNvPr id="3" name="Subtitle 2"/>
          <p:cNvSpPr>
            <a:spLocks noGrp="1"/>
          </p:cNvSpPr>
          <p:nvPr>
            <p:ph type="subTitle" idx="1"/>
          </p:nvPr>
        </p:nvSpPr>
        <p:spPr>
          <a:xfrm>
            <a:off x="4567032" y="4876800"/>
            <a:ext cx="7255063" cy="990600"/>
          </a:xfrm>
        </p:spPr>
        <p:txBody>
          <a:bodyPr/>
          <a:lstStyle/>
          <a:p>
            <a:r>
              <a:rPr lang="en-US" dirty="0"/>
              <a:t>Module </a:t>
            </a:r>
          </a:p>
        </p:txBody>
      </p:sp>
      <p:cxnSp>
        <p:nvCxnSpPr>
          <p:cNvPr id="4" name="Straight Connector 3"/>
          <p:cNvCxnSpPr/>
          <p:nvPr/>
        </p:nvCxnSpPr>
        <p:spPr>
          <a:xfrm>
            <a:off x="4681585" y="4800600"/>
            <a:ext cx="7469056"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4858633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a:t>Phần</a:t>
            </a:r>
            <a:r>
              <a:rPr lang="en-US" dirty="0"/>
              <a:t> 2: </a:t>
            </a:r>
            <a:br>
              <a:rPr lang="en-US" dirty="0"/>
            </a:br>
            <a:r>
              <a:rPr lang="en-US" dirty="0" err="1"/>
              <a:t>Khái</a:t>
            </a:r>
            <a:r>
              <a:rPr lang="en-US" dirty="0"/>
              <a:t> </a:t>
            </a:r>
            <a:r>
              <a:rPr lang="en-US" dirty="0" err="1"/>
              <a:t>niệm</a:t>
            </a:r>
            <a:r>
              <a:rPr lang="en-US" dirty="0"/>
              <a:t> export</a:t>
            </a:r>
          </a:p>
        </p:txBody>
      </p:sp>
    </p:spTree>
    <p:extLst>
      <p:ext uri="{BB962C8B-B14F-4D97-AF65-F5344CB8AC3E}">
        <p14:creationId xmlns:p14="http://schemas.microsoft.com/office/powerpoint/2010/main" val="150422965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10969943" cy="5135564"/>
          </a:xfrm>
        </p:spPr>
        <p:txBody>
          <a:bodyPr>
            <a:normAutofit/>
          </a:bodyPr>
          <a:lstStyle/>
          <a:p>
            <a:r>
              <a:rPr lang="vi-VN" dirty="0"/>
              <a:t>Lệnh </a:t>
            </a:r>
            <a:r>
              <a:rPr lang="vi-VN" b="1" dirty="0"/>
              <a:t>export</a:t>
            </a:r>
            <a:r>
              <a:rPr lang="vi-VN" dirty="0"/>
              <a:t> được sử dụng khi tạo các module JavaScript để xuất các hàm, đối tượng hoặc giá trị nguyên thủy trong module để chúng có thể được sử dụng bởi các chương trình khác bằng lệnh </a:t>
            </a:r>
            <a:r>
              <a:rPr lang="vi-VN" dirty="0">
                <a:hlinkClick r:id="rId3"/>
              </a:rPr>
              <a:t>import</a:t>
            </a:r>
            <a:r>
              <a:rPr lang="vi-VN" dirty="0"/>
              <a:t>.</a:t>
            </a:r>
          </a:p>
          <a:p>
            <a:r>
              <a:rPr lang="vi-VN" dirty="0"/>
              <a:t>Cú pháp:</a:t>
            </a:r>
            <a:br>
              <a:rPr lang="vi-VN" dirty="0"/>
            </a:br>
            <a:endParaRPr lang="vi-VN" dirty="0"/>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a:t>Export module </a:t>
            </a:r>
            <a:r>
              <a:rPr lang="en-US" dirty="0" err="1"/>
              <a:t>là</a:t>
            </a:r>
            <a:r>
              <a:rPr lang="en-US" dirty="0"/>
              <a:t> </a:t>
            </a:r>
            <a:r>
              <a:rPr lang="en-US" dirty="0" err="1"/>
              <a:t>gì</a:t>
            </a:r>
            <a:r>
              <a:rPr lang="en-US" dirty="0"/>
              <a:t>?</a:t>
            </a:r>
          </a:p>
        </p:txBody>
      </p:sp>
      <p:pic>
        <p:nvPicPr>
          <p:cNvPr id="5" name="Picture 4" descr="Text, letter&#10;&#10;Description automatically generated">
            <a:extLst>
              <a:ext uri="{FF2B5EF4-FFF2-40B4-BE49-F238E27FC236}">
                <a16:creationId xmlns:a16="http://schemas.microsoft.com/office/drawing/2014/main" id="{EB754CE5-1447-F74D-8BD0-69940A7610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4855" y="2590800"/>
            <a:ext cx="8018843" cy="3421653"/>
          </a:xfrm>
          <a:prstGeom prst="rect">
            <a:avLst/>
          </a:prstGeom>
        </p:spPr>
      </p:pic>
    </p:spTree>
    <p:extLst>
      <p:ext uri="{BB962C8B-B14F-4D97-AF65-F5344CB8AC3E}">
        <p14:creationId xmlns:p14="http://schemas.microsoft.com/office/powerpoint/2010/main" val="16301277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10969943" cy="5410200"/>
          </a:xfrm>
        </p:spPr>
        <p:txBody>
          <a:bodyPr>
            <a:normAutofit/>
          </a:bodyPr>
          <a:lstStyle/>
          <a:p>
            <a:r>
              <a:rPr lang="vi-VN" sz="2400" dirty="0"/>
              <a:t>Có hai kiểu export khác nhau. </a:t>
            </a:r>
            <a:r>
              <a:rPr lang="en-US" b="1" dirty="0"/>
              <a:t>Named </a:t>
            </a:r>
            <a:r>
              <a:rPr lang="en-US" dirty="0" err="1"/>
              <a:t>và</a:t>
            </a:r>
            <a:r>
              <a:rPr lang="en-US" b="1" dirty="0"/>
              <a:t> default </a:t>
            </a:r>
            <a:r>
              <a:rPr lang="vi-VN" sz="2400" dirty="0"/>
              <a:t>Mỗi kiểu tương ứng với một trong các cú pháp ở phía trên:</a:t>
            </a:r>
          </a:p>
          <a:p>
            <a:endParaRPr lang="vi-VN" sz="2400" dirty="0"/>
          </a:p>
          <a:p>
            <a:endParaRPr lang="vi-VN" sz="2400" dirty="0"/>
          </a:p>
          <a:p>
            <a:endParaRPr lang="vi-VN" sz="2400" dirty="0"/>
          </a:p>
          <a:p>
            <a:endParaRPr lang="vi-VN" sz="2400" dirty="0"/>
          </a:p>
          <a:p>
            <a:endParaRPr lang="vi-VN" sz="2400" dirty="0"/>
          </a:p>
          <a:p>
            <a:endParaRPr lang="vi-VN" sz="2400" dirty="0"/>
          </a:p>
          <a:p>
            <a:r>
              <a:rPr lang="en-US" sz="2400" dirty="0"/>
              <a:t>Export </a:t>
            </a:r>
            <a:r>
              <a:rPr lang="en-US" sz="2400" dirty="0" err="1"/>
              <a:t>giá</a:t>
            </a:r>
            <a:r>
              <a:rPr lang="en-US" sz="2400" dirty="0"/>
              <a:t> </a:t>
            </a:r>
            <a:r>
              <a:rPr lang="en-US" sz="2400" dirty="0" err="1"/>
              <a:t>trị</a:t>
            </a:r>
            <a:r>
              <a:rPr lang="en-US" sz="2400" dirty="0"/>
              <a:t> </a:t>
            </a:r>
            <a:r>
              <a:rPr lang="en-US" sz="2400" dirty="0" err="1"/>
              <a:t>mặc</a:t>
            </a:r>
            <a:r>
              <a:rPr lang="en-US" sz="2400" dirty="0"/>
              <a:t> </a:t>
            </a:r>
            <a:r>
              <a:rPr lang="en-US" sz="2400" dirty="0" err="1"/>
              <a:t>định</a:t>
            </a:r>
            <a:r>
              <a:rPr lang="en-US" sz="2400" dirty="0"/>
              <a:t> </a:t>
            </a:r>
            <a:r>
              <a:rPr lang="en-US" sz="2400" dirty="0" err="1"/>
              <a:t>hàm</a:t>
            </a:r>
            <a:r>
              <a:rPr lang="en-US" sz="2400" dirty="0"/>
              <a:t> </a:t>
            </a:r>
            <a:r>
              <a:rPr lang="en-US" sz="2400" dirty="0" err="1"/>
              <a:t>và</a:t>
            </a:r>
            <a:r>
              <a:rPr lang="en-US" sz="2400" dirty="0"/>
              <a:t> </a:t>
            </a:r>
            <a:r>
              <a:rPr lang="en-US" sz="2400" dirty="0" err="1"/>
              <a:t>lớp</a:t>
            </a:r>
            <a:r>
              <a:rPr lang="en-US" sz="2400" dirty="0"/>
              <a:t>:</a:t>
            </a:r>
            <a:br>
              <a:rPr lang="vi-VN" sz="2400" dirty="0"/>
            </a:br>
            <a:endParaRPr lang="vi-VN" sz="2400" dirty="0"/>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Kiểu</a:t>
            </a:r>
            <a:r>
              <a:rPr lang="en-US" dirty="0"/>
              <a:t> export</a:t>
            </a:r>
          </a:p>
        </p:txBody>
      </p:sp>
      <p:pic>
        <p:nvPicPr>
          <p:cNvPr id="9" name="Picture 8" descr="Text&#10;&#10;Description automatically generated">
            <a:extLst>
              <a:ext uri="{FF2B5EF4-FFF2-40B4-BE49-F238E27FC236}">
                <a16:creationId xmlns:a16="http://schemas.microsoft.com/office/drawing/2014/main" id="{D48D8C5C-839D-1F48-8C18-A3AD07DB6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255" y="1993900"/>
            <a:ext cx="7429500" cy="2133600"/>
          </a:xfrm>
          <a:prstGeom prst="rect">
            <a:avLst/>
          </a:prstGeom>
        </p:spPr>
      </p:pic>
      <p:pic>
        <p:nvPicPr>
          <p:cNvPr id="11" name="Picture 10">
            <a:extLst>
              <a:ext uri="{FF2B5EF4-FFF2-40B4-BE49-F238E27FC236}">
                <a16:creationId xmlns:a16="http://schemas.microsoft.com/office/drawing/2014/main" id="{709A8D81-48FF-8449-B25A-6AF36624C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340" y="5130799"/>
            <a:ext cx="4622800" cy="1041400"/>
          </a:xfrm>
          <a:prstGeom prst="rect">
            <a:avLst/>
          </a:prstGeom>
        </p:spPr>
      </p:pic>
    </p:spTree>
    <p:extLst>
      <p:ext uri="{BB962C8B-B14F-4D97-AF65-F5344CB8AC3E}">
        <p14:creationId xmlns:p14="http://schemas.microsoft.com/office/powerpoint/2010/main" val="322647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7" end="7"/>
                                            </p:txEl>
                                          </p:spTgt>
                                        </p:tgtEl>
                                        <p:attrNameLst>
                                          <p:attrName>style.visibility</p:attrName>
                                        </p:attrNameLst>
                                      </p:cBhvr>
                                      <p:to>
                                        <p:strVal val="visible"/>
                                      </p:to>
                                    </p:set>
                                    <p:animEffect transition="in" filter="fade">
                                      <p:cBhvr>
                                        <p:cTn id="14" dur="1000"/>
                                        <p:tgtEl>
                                          <p:spTgt spid="4">
                                            <p:txEl>
                                              <p:pRg st="7" end="7"/>
                                            </p:txEl>
                                          </p:spTgt>
                                        </p:tgtEl>
                                      </p:cBhvr>
                                    </p:animEffect>
                                    <p:anim calcmode="lin" valueType="num">
                                      <p:cBhvr>
                                        <p:cTn id="15"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6246971" cy="5410200"/>
          </a:xfrm>
        </p:spPr>
        <p:txBody>
          <a:bodyPr>
            <a:normAutofit/>
          </a:bodyPr>
          <a:lstStyle/>
          <a:p>
            <a:r>
              <a:rPr lang="vi-VN" dirty="0"/>
              <a:t>Export tên</a:t>
            </a:r>
            <a:r>
              <a:rPr lang="vi-VN" b="1" dirty="0"/>
              <a:t> (named export )</a:t>
            </a:r>
            <a:r>
              <a:rPr lang="vi-VN" dirty="0"/>
              <a:t> được sử dụng để xuất nhiều thứ từ một module bằng cách thêm </a:t>
            </a:r>
            <a:r>
              <a:rPr lang="vi-VN" b="1" dirty="0"/>
              <a:t>export</a:t>
            </a:r>
            <a:r>
              <a:rPr lang="vi-VN" dirty="0"/>
              <a:t> vào khai báo của chúng.</a:t>
            </a:r>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a:t>named export</a:t>
            </a:r>
          </a:p>
        </p:txBody>
      </p:sp>
      <p:pic>
        <p:nvPicPr>
          <p:cNvPr id="12" name="Picture 11">
            <a:extLst>
              <a:ext uri="{FF2B5EF4-FFF2-40B4-BE49-F238E27FC236}">
                <a16:creationId xmlns:a16="http://schemas.microsoft.com/office/drawing/2014/main" id="{766AC6A8-1DBA-474E-8D6A-77DA6C22F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184" y="1066800"/>
            <a:ext cx="4814645" cy="4038600"/>
          </a:xfrm>
          <a:prstGeom prst="rect">
            <a:avLst/>
          </a:prstGeom>
        </p:spPr>
      </p:pic>
    </p:spTree>
    <p:extLst>
      <p:ext uri="{BB962C8B-B14F-4D97-AF65-F5344CB8AC3E}">
        <p14:creationId xmlns:p14="http://schemas.microsoft.com/office/powerpoint/2010/main" val="197365986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10969943" cy="5410200"/>
          </a:xfrm>
        </p:spPr>
        <p:txBody>
          <a:bodyPr>
            <a:normAutofit/>
          </a:bodyPr>
          <a:lstStyle/>
          <a:p>
            <a:r>
              <a:rPr lang="vi-VN" dirty="0"/>
              <a:t>Bạn có thể sử dụng export sau khi định nghĩa một biến, hàm hoặc một lớp</a:t>
            </a:r>
          </a:p>
          <a:p>
            <a:endParaRPr lang="vi-VN" dirty="0"/>
          </a:p>
          <a:p>
            <a:endParaRPr lang="vi-VN" dirty="0"/>
          </a:p>
          <a:p>
            <a:pPr marL="0" indent="0">
              <a:buNone/>
            </a:pPr>
            <a:endParaRPr lang="vi-VN" dirty="0"/>
          </a:p>
          <a:p>
            <a:r>
              <a:rPr lang="vi-VN" dirty="0"/>
              <a:t>Khi export nếu cần thay đổi tên, bạn cũng có thể sử dụng từ khóa </a:t>
            </a:r>
            <a:r>
              <a:rPr lang="vi-VN" b="1" dirty="0">
                <a:solidFill>
                  <a:srgbClr val="FF0000"/>
                </a:solidFill>
              </a:rPr>
              <a:t>as </a:t>
            </a:r>
            <a:r>
              <a:rPr lang="vi-VN" dirty="0"/>
              <a:t>để thay đổi tên</a:t>
            </a:r>
            <a:endParaRPr lang="vi-VN" b="1" dirty="0"/>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a:t>named export</a:t>
            </a:r>
          </a:p>
        </p:txBody>
      </p:sp>
      <p:pic>
        <p:nvPicPr>
          <p:cNvPr id="5" name="Picture 4">
            <a:extLst>
              <a:ext uri="{FF2B5EF4-FFF2-40B4-BE49-F238E27FC236}">
                <a16:creationId xmlns:a16="http://schemas.microsoft.com/office/drawing/2014/main" id="{1F9BC29F-1B7A-2A44-AB7C-5A35E345C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8529" y="1926591"/>
            <a:ext cx="4498340" cy="1480820"/>
          </a:xfrm>
          <a:prstGeom prst="rect">
            <a:avLst/>
          </a:prstGeom>
        </p:spPr>
      </p:pic>
      <p:pic>
        <p:nvPicPr>
          <p:cNvPr id="7" name="Picture 6">
            <a:extLst>
              <a:ext uri="{FF2B5EF4-FFF2-40B4-BE49-F238E27FC236}">
                <a16:creationId xmlns:a16="http://schemas.microsoft.com/office/drawing/2014/main" id="{C1AC9B98-6369-2041-8967-392DBFE1E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1099" y="4572000"/>
            <a:ext cx="6553200" cy="1714500"/>
          </a:xfrm>
          <a:prstGeom prst="rect">
            <a:avLst/>
          </a:prstGeom>
        </p:spPr>
      </p:pic>
    </p:spTree>
    <p:extLst>
      <p:ext uri="{BB962C8B-B14F-4D97-AF65-F5344CB8AC3E}">
        <p14:creationId xmlns:p14="http://schemas.microsoft.com/office/powerpoint/2010/main" val="131658345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fade">
                                      <p:cBhvr>
                                        <p:cTn id="14" dur="1000"/>
                                        <p:tgtEl>
                                          <p:spTgt spid="4">
                                            <p:txEl>
                                              <p:pRg st="4" end="4"/>
                                            </p:txEl>
                                          </p:spTgt>
                                        </p:tgtEl>
                                      </p:cBhvr>
                                    </p:animEffect>
                                    <p:anim calcmode="lin" valueType="num">
                                      <p:cBhvr>
                                        <p:cTn id="1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10969943" cy="5410200"/>
          </a:xfrm>
        </p:spPr>
        <p:txBody>
          <a:bodyPr>
            <a:normAutofit/>
          </a:bodyPr>
          <a:lstStyle/>
          <a:p>
            <a:r>
              <a:rPr lang="vi-VN" dirty="0"/>
              <a:t>Trong một vài trường hợp, khi bạn muốn xuất lại </a:t>
            </a:r>
            <a:r>
              <a:rPr lang="vi-VN" b="1" dirty="0"/>
              <a:t>(re-export)</a:t>
            </a:r>
            <a:r>
              <a:rPr lang="vi-VN" dirty="0"/>
              <a:t> gì đó từ module mà bạn import:</a:t>
            </a:r>
          </a:p>
          <a:p>
            <a:pPr lvl="1"/>
            <a:r>
              <a:rPr lang="vi-VN" dirty="0"/>
              <a:t>Bạn đã tạo một module tổng hợp từ những module nhỏ hơn</a:t>
            </a:r>
          </a:p>
          <a:p>
            <a:pPr lvl="1"/>
            <a:r>
              <a:rPr lang="vi-VN" dirty="0"/>
              <a:t>Module được kế thừa từ module khác, và sử dụng một phần tính năng của module nhỏ đó </a:t>
            </a:r>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a:t>Re-exporting</a:t>
            </a:r>
          </a:p>
        </p:txBody>
      </p:sp>
      <p:pic>
        <p:nvPicPr>
          <p:cNvPr id="6" name="Picture 5">
            <a:extLst>
              <a:ext uri="{FF2B5EF4-FFF2-40B4-BE49-F238E27FC236}">
                <a16:creationId xmlns:a16="http://schemas.microsoft.com/office/drawing/2014/main" id="{B111D010-13F7-224D-BB42-2BEFB45F0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435" y="3404616"/>
            <a:ext cx="9837953" cy="2265096"/>
          </a:xfrm>
          <a:prstGeom prst="rect">
            <a:avLst/>
          </a:prstGeom>
        </p:spPr>
      </p:pic>
      <p:sp>
        <p:nvSpPr>
          <p:cNvPr id="8" name="TextBox 7">
            <a:extLst>
              <a:ext uri="{FF2B5EF4-FFF2-40B4-BE49-F238E27FC236}">
                <a16:creationId xmlns:a16="http://schemas.microsoft.com/office/drawing/2014/main" id="{280F8768-6949-454A-B1C8-D59D100F1678}"/>
              </a:ext>
            </a:extLst>
          </p:cNvPr>
          <p:cNvSpPr txBox="1"/>
          <p:nvPr/>
        </p:nvSpPr>
        <p:spPr>
          <a:xfrm>
            <a:off x="989012" y="6000691"/>
            <a:ext cx="10786479" cy="400110"/>
          </a:xfrm>
          <a:prstGeom prst="rect">
            <a:avLst/>
          </a:prstGeom>
          <a:noFill/>
        </p:spPr>
        <p:txBody>
          <a:bodyPr wrap="none" rtlCol="0">
            <a:spAutoFit/>
          </a:bodyPr>
          <a:lstStyle/>
          <a:p>
            <a:r>
              <a:rPr lang="en-US" sz="2000" i="1" dirty="0" err="1"/>
              <a:t>Lưu</a:t>
            </a:r>
            <a:r>
              <a:rPr lang="en-US" sz="2000" i="1" dirty="0"/>
              <a:t> </a:t>
            </a:r>
            <a:r>
              <a:rPr lang="en-US" sz="2000" i="1" dirty="0" err="1"/>
              <a:t>ý</a:t>
            </a:r>
            <a:r>
              <a:rPr lang="en-US" sz="2000" i="1" dirty="0"/>
              <a:t>: </a:t>
            </a:r>
            <a:r>
              <a:rPr lang="en-US" sz="2000" i="1" dirty="0" err="1"/>
              <a:t>nếu</a:t>
            </a:r>
            <a:r>
              <a:rPr lang="en-US" sz="2000" i="1" dirty="0"/>
              <a:t> </a:t>
            </a:r>
            <a:r>
              <a:rPr lang="en-US" sz="2000" i="1" dirty="0" err="1"/>
              <a:t>bạn</a:t>
            </a:r>
            <a:r>
              <a:rPr lang="en-US" sz="2000" i="1" dirty="0"/>
              <a:t> </a:t>
            </a:r>
            <a:r>
              <a:rPr lang="en-US" sz="2000" i="1" dirty="0" err="1"/>
              <a:t>muốn</a:t>
            </a:r>
            <a:r>
              <a:rPr lang="en-US" sz="2000" i="1" dirty="0"/>
              <a:t> </a:t>
            </a:r>
            <a:r>
              <a:rPr lang="en-US" sz="2000" i="1" dirty="0" err="1"/>
              <a:t>sử</a:t>
            </a:r>
            <a:r>
              <a:rPr lang="en-US" sz="2000" i="1" dirty="0"/>
              <a:t> dung </a:t>
            </a:r>
            <a:r>
              <a:rPr lang="en-US" sz="2000" i="1" dirty="0" err="1"/>
              <a:t>toàn</a:t>
            </a:r>
            <a:r>
              <a:rPr lang="en-US" sz="2000" i="1" dirty="0"/>
              <a:t> </a:t>
            </a:r>
            <a:r>
              <a:rPr lang="en-US" sz="2000" i="1" dirty="0" err="1"/>
              <a:t>bộ</a:t>
            </a:r>
            <a:r>
              <a:rPr lang="en-US" sz="2000" i="1" dirty="0"/>
              <a:t> </a:t>
            </a:r>
            <a:r>
              <a:rPr lang="en-US" sz="2000" i="1" dirty="0" err="1"/>
              <a:t>tính</a:t>
            </a:r>
            <a:r>
              <a:rPr lang="en-US" sz="2000" i="1" dirty="0"/>
              <a:t> </a:t>
            </a:r>
            <a:r>
              <a:rPr lang="en-US" sz="2000" i="1" dirty="0" err="1"/>
              <a:t>năng</a:t>
            </a:r>
            <a:r>
              <a:rPr lang="en-US" sz="2000" i="1" dirty="0"/>
              <a:t> </a:t>
            </a:r>
            <a:r>
              <a:rPr lang="en-US" sz="2000" i="1" dirty="0" err="1"/>
              <a:t>trong</a:t>
            </a:r>
            <a:r>
              <a:rPr lang="en-US" sz="2000" i="1" dirty="0"/>
              <a:t> module </a:t>
            </a:r>
            <a:r>
              <a:rPr lang="en-US" sz="2000" i="1" dirty="0" err="1"/>
              <a:t>cần</a:t>
            </a:r>
            <a:r>
              <a:rPr lang="en-US" sz="2000" i="1" dirty="0"/>
              <a:t> import </a:t>
            </a:r>
            <a:r>
              <a:rPr lang="en-US" sz="2000" i="1" dirty="0" err="1"/>
              <a:t>thì</a:t>
            </a:r>
            <a:r>
              <a:rPr lang="en-US" sz="2000" i="1" dirty="0"/>
              <a:t> </a:t>
            </a:r>
            <a:r>
              <a:rPr lang="en-US" sz="2000" i="1" dirty="0" err="1"/>
              <a:t>có</a:t>
            </a:r>
            <a:r>
              <a:rPr lang="en-US" sz="2000" i="1" dirty="0"/>
              <a:t> </a:t>
            </a:r>
            <a:r>
              <a:rPr lang="en-US" sz="2000" i="1" dirty="0" err="1"/>
              <a:t>thể</a:t>
            </a:r>
            <a:r>
              <a:rPr lang="en-US" sz="2000" i="1" dirty="0"/>
              <a:t> </a:t>
            </a:r>
            <a:r>
              <a:rPr lang="en-US" sz="2000" i="1" dirty="0" err="1"/>
              <a:t>sử</a:t>
            </a:r>
            <a:r>
              <a:rPr lang="en-US" sz="2000" i="1" dirty="0"/>
              <a:t> </a:t>
            </a:r>
            <a:r>
              <a:rPr lang="en-US" sz="2000" i="1" dirty="0" err="1"/>
              <a:t>dụng</a:t>
            </a:r>
            <a:r>
              <a:rPr lang="en-US" sz="2000" i="1" dirty="0"/>
              <a:t> </a:t>
            </a:r>
            <a:r>
              <a:rPr lang="en-US" sz="2000" i="1" dirty="0" err="1"/>
              <a:t>từ</a:t>
            </a:r>
            <a:r>
              <a:rPr lang="en-US" sz="2000" i="1" dirty="0"/>
              <a:t> </a:t>
            </a:r>
            <a:r>
              <a:rPr lang="en-US" sz="2000" i="1" dirty="0" err="1"/>
              <a:t>khóa</a:t>
            </a:r>
            <a:r>
              <a:rPr lang="en-US" sz="2000" i="1" dirty="0"/>
              <a:t> *</a:t>
            </a:r>
          </a:p>
        </p:txBody>
      </p:sp>
    </p:spTree>
    <p:extLst>
      <p:ext uri="{BB962C8B-B14F-4D97-AF65-F5344CB8AC3E}">
        <p14:creationId xmlns:p14="http://schemas.microsoft.com/office/powerpoint/2010/main" val="351522281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10969943" cy="5410200"/>
          </a:xfrm>
        </p:spPr>
        <p:txBody>
          <a:bodyPr>
            <a:normAutofit/>
          </a:bodyPr>
          <a:lstStyle/>
          <a:p>
            <a:r>
              <a:rPr lang="en-US" dirty="0" err="1"/>
              <a:t>Trong</a:t>
            </a:r>
            <a:r>
              <a:rPr lang="en-US" dirty="0"/>
              <a:t> </a:t>
            </a:r>
            <a:r>
              <a:rPr lang="en-US" dirty="0" err="1"/>
              <a:t>Javascript</a:t>
            </a:r>
            <a:r>
              <a:rPr lang="en-US" dirty="0"/>
              <a:t> ES6 </a:t>
            </a:r>
            <a:r>
              <a:rPr lang="en-US" dirty="0" err="1"/>
              <a:t>Giá</a:t>
            </a:r>
            <a:r>
              <a:rPr lang="en-US" dirty="0"/>
              <a:t> </a:t>
            </a:r>
            <a:r>
              <a:rPr lang="en-US" dirty="0" err="1"/>
              <a:t>trị</a:t>
            </a:r>
            <a:r>
              <a:rPr lang="en-US" dirty="0"/>
              <a:t> </a:t>
            </a:r>
            <a:r>
              <a:rPr lang="en-US" dirty="0" err="1"/>
              <a:t>mặc</a:t>
            </a:r>
            <a:r>
              <a:rPr lang="en-US" dirty="0"/>
              <a:t> </a:t>
            </a:r>
            <a:r>
              <a:rPr lang="en-US" dirty="0" err="1"/>
              <a:t>định</a:t>
            </a:r>
            <a:r>
              <a:rPr lang="en-US" dirty="0"/>
              <a:t> </a:t>
            </a:r>
            <a:r>
              <a:rPr lang="en-US" dirty="0" err="1"/>
              <a:t>của</a:t>
            </a:r>
            <a:r>
              <a:rPr lang="en-US" dirty="0"/>
              <a:t> </a:t>
            </a:r>
            <a:r>
              <a:rPr lang="en-US" dirty="0" err="1"/>
              <a:t>một</a:t>
            </a:r>
            <a:r>
              <a:rPr lang="en-US" dirty="0"/>
              <a:t> module </a:t>
            </a:r>
            <a:r>
              <a:rPr lang="en-US" dirty="0" err="1"/>
              <a:t>có</a:t>
            </a:r>
            <a:r>
              <a:rPr lang="en-US" dirty="0"/>
              <a:t> </a:t>
            </a:r>
            <a:r>
              <a:rPr lang="en-US" dirty="0" err="1"/>
              <a:t>thể</a:t>
            </a:r>
            <a:r>
              <a:rPr lang="en-US" dirty="0"/>
              <a:t> </a:t>
            </a:r>
            <a:r>
              <a:rPr lang="en-US" dirty="0" err="1"/>
              <a:t>là</a:t>
            </a:r>
            <a:r>
              <a:rPr lang="en-US" dirty="0"/>
              <a:t> </a:t>
            </a:r>
            <a:r>
              <a:rPr lang="en-US" dirty="0" err="1"/>
              <a:t>một</a:t>
            </a:r>
            <a:r>
              <a:rPr lang="en-US" dirty="0"/>
              <a:t> </a:t>
            </a:r>
            <a:r>
              <a:rPr lang="en-US" dirty="0" err="1"/>
              <a:t>biến</a:t>
            </a:r>
            <a:r>
              <a:rPr lang="en-US" dirty="0"/>
              <a:t>, </a:t>
            </a:r>
            <a:r>
              <a:rPr lang="en-US" dirty="0" err="1"/>
              <a:t>hàm</a:t>
            </a:r>
            <a:r>
              <a:rPr lang="en-US" dirty="0"/>
              <a:t> </a:t>
            </a:r>
            <a:r>
              <a:rPr lang="en-US" dirty="0" err="1"/>
              <a:t>hoặc</a:t>
            </a:r>
            <a:r>
              <a:rPr lang="en-US" dirty="0"/>
              <a:t> </a:t>
            </a:r>
            <a:r>
              <a:rPr lang="en-US" dirty="0" err="1"/>
              <a:t>lớp</a:t>
            </a:r>
            <a:r>
              <a:rPr lang="en-US" dirty="0"/>
              <a:t> </a:t>
            </a:r>
            <a:r>
              <a:rPr lang="en-US" dirty="0" err="1"/>
              <a:t>được</a:t>
            </a:r>
            <a:r>
              <a:rPr lang="en-US" dirty="0"/>
              <a:t> </a:t>
            </a:r>
            <a:r>
              <a:rPr lang="en-US" dirty="0" err="1"/>
              <a:t>chỉ</a:t>
            </a:r>
            <a:r>
              <a:rPr lang="en-US" dirty="0"/>
              <a:t> </a:t>
            </a:r>
            <a:r>
              <a:rPr lang="en-US" dirty="0" err="1"/>
              <a:t>định</a:t>
            </a:r>
            <a:r>
              <a:rPr lang="en-US" dirty="0"/>
              <a:t> </a:t>
            </a:r>
            <a:r>
              <a:rPr lang="en-US" dirty="0" err="1"/>
              <a:t>bằng</a:t>
            </a:r>
            <a:r>
              <a:rPr lang="en-US" dirty="0"/>
              <a:t> </a:t>
            </a:r>
            <a:r>
              <a:rPr lang="en-US" dirty="0" err="1"/>
              <a:t>từ</a:t>
            </a:r>
            <a:r>
              <a:rPr lang="en-US" dirty="0"/>
              <a:t> </a:t>
            </a:r>
            <a:r>
              <a:rPr lang="en-US" dirty="0" err="1"/>
              <a:t>khóa</a:t>
            </a:r>
            <a:r>
              <a:rPr lang="en-US" dirty="0"/>
              <a:t> </a:t>
            </a:r>
            <a:r>
              <a:rPr lang="en-US" b="1" dirty="0">
                <a:solidFill>
                  <a:srgbClr val="FF3300"/>
                </a:solidFill>
              </a:rPr>
              <a:t>default</a:t>
            </a:r>
            <a:r>
              <a:rPr lang="en-US" dirty="0"/>
              <a:t> </a:t>
            </a:r>
          </a:p>
          <a:p>
            <a:r>
              <a:rPr lang="en-US" dirty="0" err="1"/>
              <a:t>Vì</a:t>
            </a:r>
            <a:r>
              <a:rPr lang="en-US" dirty="0"/>
              <a:t> </a:t>
            </a:r>
            <a:r>
              <a:rPr lang="en-US" dirty="0" err="1"/>
              <a:t>vậy</a:t>
            </a:r>
            <a:r>
              <a:rPr lang="en-US" dirty="0"/>
              <a:t> </a:t>
            </a:r>
            <a:r>
              <a:rPr lang="en-US" dirty="0" err="1"/>
              <a:t>bạn</a:t>
            </a:r>
            <a:r>
              <a:rPr lang="en-US" dirty="0"/>
              <a:t> </a:t>
            </a:r>
            <a:r>
              <a:rPr lang="en-US" dirty="0" err="1"/>
              <a:t>chỉ</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một</a:t>
            </a:r>
            <a:r>
              <a:rPr lang="en-US" dirty="0"/>
              <a:t> </a:t>
            </a:r>
            <a:r>
              <a:rPr lang="en-US" b="1" dirty="0"/>
              <a:t>export default </a:t>
            </a:r>
            <a:r>
              <a:rPr lang="en-US" dirty="0" err="1"/>
              <a:t>cho</a:t>
            </a:r>
            <a:r>
              <a:rPr lang="en-US" dirty="0"/>
              <a:t> </a:t>
            </a:r>
            <a:r>
              <a:rPr lang="en-US" dirty="0" err="1"/>
              <a:t>từng</a:t>
            </a:r>
            <a:r>
              <a:rPr lang="en-US" dirty="0"/>
              <a:t> module.</a:t>
            </a:r>
          </a:p>
          <a:p>
            <a:endParaRPr lang="en-US" dirty="0"/>
          </a:p>
          <a:p>
            <a:pPr marL="0" indent="0">
              <a:buNone/>
            </a:pPr>
            <a:endParaRPr lang="en-US" dirty="0"/>
          </a:p>
          <a:p>
            <a:endParaRPr lang="en-US" dirty="0"/>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a:t>Default Export</a:t>
            </a:r>
          </a:p>
        </p:txBody>
      </p:sp>
      <p:pic>
        <p:nvPicPr>
          <p:cNvPr id="13" name="Picture 12">
            <a:extLst>
              <a:ext uri="{FF2B5EF4-FFF2-40B4-BE49-F238E27FC236}">
                <a16:creationId xmlns:a16="http://schemas.microsoft.com/office/drawing/2014/main" id="{F0CA598B-AEC1-3340-995B-EFF16C444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812" y="2971800"/>
            <a:ext cx="7116458" cy="2349614"/>
          </a:xfrm>
          <a:prstGeom prst="rect">
            <a:avLst/>
          </a:prstGeom>
        </p:spPr>
      </p:pic>
    </p:spTree>
    <p:extLst>
      <p:ext uri="{BB962C8B-B14F-4D97-AF65-F5344CB8AC3E}">
        <p14:creationId xmlns:p14="http://schemas.microsoft.com/office/powerpoint/2010/main" val="187731075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a:t>Phần</a:t>
            </a:r>
            <a:r>
              <a:rPr lang="en-US" dirty="0"/>
              <a:t> 3: </a:t>
            </a:r>
            <a:br>
              <a:rPr lang="en-US" dirty="0"/>
            </a:br>
            <a:r>
              <a:rPr lang="en-US" dirty="0" err="1"/>
              <a:t>Khái</a:t>
            </a:r>
            <a:r>
              <a:rPr lang="en-US" dirty="0"/>
              <a:t> </a:t>
            </a:r>
            <a:r>
              <a:rPr lang="en-US" dirty="0" err="1"/>
              <a:t>niệm</a:t>
            </a:r>
            <a:r>
              <a:rPr lang="en-US" dirty="0"/>
              <a:t> import</a:t>
            </a:r>
          </a:p>
        </p:txBody>
      </p:sp>
    </p:spTree>
    <p:extLst>
      <p:ext uri="{BB962C8B-B14F-4D97-AF65-F5344CB8AC3E}">
        <p14:creationId xmlns:p14="http://schemas.microsoft.com/office/powerpoint/2010/main" val="22874817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10969943" cy="5410200"/>
          </a:xfrm>
        </p:spPr>
        <p:txBody>
          <a:bodyPr>
            <a:normAutofit/>
          </a:bodyPr>
          <a:lstStyle/>
          <a:p>
            <a:r>
              <a:rPr lang="vi-VN" sz="2400" dirty="0"/>
              <a:t>Khi bạn có một module cần export, bạn có thể truy cập tính năng trong một module khác bằng cách sử dụng từ khóa </a:t>
            </a:r>
            <a:r>
              <a:rPr lang="vi-VN" sz="2400" b="1" dirty="0"/>
              <a:t>import</a:t>
            </a:r>
          </a:p>
          <a:p>
            <a:endParaRPr lang="vi-VN" sz="2400" b="1" dirty="0"/>
          </a:p>
          <a:p>
            <a:endParaRPr lang="vi-VN" sz="2400" b="1" dirty="0"/>
          </a:p>
          <a:p>
            <a:endParaRPr lang="vi-VN" sz="2400" b="1" dirty="0"/>
          </a:p>
          <a:p>
            <a:endParaRPr lang="vi-VN" sz="2400" b="1" dirty="0"/>
          </a:p>
          <a:p>
            <a:endParaRPr lang="vi-VN" sz="2400" b="1" dirty="0"/>
          </a:p>
          <a:p>
            <a:r>
              <a:rPr lang="vi-VN" sz="2400" dirty="0"/>
              <a:t>Một vài trường hợp đặc biệt, bạn cho phép import toàn bộ module như một đối tượng. Bạn có thể sử dụng </a:t>
            </a:r>
            <a:r>
              <a:rPr lang="vi-VN" sz="2400" b="1" dirty="0"/>
              <a:t>*</a:t>
            </a:r>
            <a:r>
              <a:rPr lang="vi-VN" sz="2400" dirty="0"/>
              <a:t> và chỉ định (</a:t>
            </a:r>
            <a:r>
              <a:rPr lang="vi-VN" sz="2400" b="1" dirty="0"/>
              <a:t>as</a:t>
            </a:r>
            <a:r>
              <a:rPr lang="vi-VN" sz="2400" dirty="0"/>
              <a:t>) vào một biến để truy xuất toàn bộ tính năng của module đó.</a:t>
            </a:r>
          </a:p>
          <a:p>
            <a:pPr marL="0" indent="0">
              <a:buNone/>
            </a:pPr>
            <a:br>
              <a:rPr lang="vi-VN" sz="2400" dirty="0"/>
            </a:br>
            <a:endParaRPr lang="vi-VN" sz="2400" dirty="0"/>
          </a:p>
          <a:p>
            <a:endParaRPr lang="vi-VN" sz="2400" dirty="0"/>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a:t>Import module </a:t>
            </a:r>
            <a:r>
              <a:rPr lang="en-US" dirty="0" err="1"/>
              <a:t>là</a:t>
            </a:r>
            <a:r>
              <a:rPr lang="en-US" dirty="0"/>
              <a:t> </a:t>
            </a:r>
            <a:r>
              <a:rPr lang="en-US" dirty="0" err="1"/>
              <a:t>gì</a:t>
            </a:r>
            <a:r>
              <a:rPr lang="en-US" dirty="0"/>
              <a:t>?</a:t>
            </a:r>
          </a:p>
        </p:txBody>
      </p:sp>
      <p:pic>
        <p:nvPicPr>
          <p:cNvPr id="5" name="Picture 4">
            <a:extLst>
              <a:ext uri="{FF2B5EF4-FFF2-40B4-BE49-F238E27FC236}">
                <a16:creationId xmlns:a16="http://schemas.microsoft.com/office/drawing/2014/main" id="{044EC1C7-E4B3-E648-9309-EA9E4B9FA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019" y="2057400"/>
            <a:ext cx="7376160" cy="1751838"/>
          </a:xfrm>
          <a:prstGeom prst="rect">
            <a:avLst/>
          </a:prstGeom>
        </p:spPr>
      </p:pic>
      <p:pic>
        <p:nvPicPr>
          <p:cNvPr id="8" name="Picture 7">
            <a:extLst>
              <a:ext uri="{FF2B5EF4-FFF2-40B4-BE49-F238E27FC236}">
                <a16:creationId xmlns:a16="http://schemas.microsoft.com/office/drawing/2014/main" id="{F0AA45FA-54A1-0742-9FDA-669E14B3A2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612" y="5224716"/>
            <a:ext cx="6484874" cy="1383030"/>
          </a:xfrm>
          <a:prstGeom prst="rect">
            <a:avLst/>
          </a:prstGeom>
        </p:spPr>
      </p:pic>
    </p:spTree>
    <p:extLst>
      <p:ext uri="{BB962C8B-B14F-4D97-AF65-F5344CB8AC3E}">
        <p14:creationId xmlns:p14="http://schemas.microsoft.com/office/powerpoint/2010/main" val="357598081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6" end="6"/>
                                            </p:txEl>
                                          </p:spTgt>
                                        </p:tgtEl>
                                        <p:attrNameLst>
                                          <p:attrName>style.visibility</p:attrName>
                                        </p:attrNameLst>
                                      </p:cBhvr>
                                      <p:to>
                                        <p:strVal val="visible"/>
                                      </p:to>
                                    </p:set>
                                    <p:animEffect transition="in" filter="fade">
                                      <p:cBhvr>
                                        <p:cTn id="14" dur="1000"/>
                                        <p:tgtEl>
                                          <p:spTgt spid="4">
                                            <p:txEl>
                                              <p:pRg st="6" end="6"/>
                                            </p:txEl>
                                          </p:spTgt>
                                        </p:tgtEl>
                                      </p:cBhvr>
                                    </p:animEffect>
                                    <p:anim calcmode="lin" valueType="num">
                                      <p:cBhvr>
                                        <p:cTn id="15"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6" end="6"/>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animEffect transition="in" filter="fade">
                                      <p:cBhvr>
                                        <p:cTn id="19" dur="1000"/>
                                        <p:tgtEl>
                                          <p:spTgt spid="4">
                                            <p:txEl>
                                              <p:pRg st="7" end="7"/>
                                            </p:txEl>
                                          </p:spTgt>
                                        </p:tgtEl>
                                      </p:cBhvr>
                                    </p:animEffect>
                                    <p:anim calcmode="lin" valueType="num">
                                      <p:cBhvr>
                                        <p:cTn id="20"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10969943" cy="5410200"/>
          </a:xfrm>
        </p:spPr>
        <p:txBody>
          <a:bodyPr>
            <a:normAutofit/>
          </a:bodyPr>
          <a:lstStyle/>
          <a:p>
            <a:r>
              <a:rPr lang="vi-VN" sz="2400" dirty="0"/>
              <a:t>Nếu module đang import là một biến, hàm hoặc lớp mà bạn muốn sử dụng một tên khác, bạn có thể sử dụng </a:t>
            </a:r>
            <a:r>
              <a:rPr lang="vi-VN" sz="2400" b="1" dirty="0">
                <a:solidFill>
                  <a:srgbClr val="FF3300"/>
                </a:solidFill>
              </a:rPr>
              <a:t>as</a:t>
            </a:r>
          </a:p>
          <a:p>
            <a:endParaRPr lang="vi-VN" sz="2400" b="1" dirty="0">
              <a:solidFill>
                <a:srgbClr val="FF3300"/>
              </a:solidFill>
            </a:endParaRPr>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a:t>Renaming import</a:t>
            </a:r>
          </a:p>
        </p:txBody>
      </p:sp>
      <p:pic>
        <p:nvPicPr>
          <p:cNvPr id="6" name="Picture 5">
            <a:extLst>
              <a:ext uri="{FF2B5EF4-FFF2-40B4-BE49-F238E27FC236}">
                <a16:creationId xmlns:a16="http://schemas.microsoft.com/office/drawing/2014/main" id="{109569E3-50F8-A149-9DDC-D701A9823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5220" y="2286000"/>
            <a:ext cx="6778384" cy="1521333"/>
          </a:xfrm>
          <a:prstGeom prst="rect">
            <a:avLst/>
          </a:prstGeom>
        </p:spPr>
      </p:pic>
    </p:spTree>
    <p:extLst>
      <p:ext uri="{BB962C8B-B14F-4D97-AF65-F5344CB8AC3E}">
        <p14:creationId xmlns:p14="http://schemas.microsoft.com/office/powerpoint/2010/main" val="400318893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Mục</a:t>
            </a:r>
            <a:r>
              <a:rPr lang="en-US" dirty="0"/>
              <a:t> </a:t>
            </a:r>
            <a:r>
              <a:rPr lang="en-US" dirty="0" err="1"/>
              <a:t>tiêu</a:t>
            </a:r>
            <a:endParaRPr lang="en-US" dirty="0"/>
          </a:p>
        </p:txBody>
      </p:sp>
      <p:sp>
        <p:nvSpPr>
          <p:cNvPr id="5" name="Content Placeholder 4"/>
          <p:cNvSpPr>
            <a:spLocks noGrp="1"/>
          </p:cNvSpPr>
          <p:nvPr>
            <p:ph idx="1"/>
          </p:nvPr>
        </p:nvSpPr>
        <p:spPr/>
        <p:txBody>
          <a:bodyPr/>
          <a:lstStyle/>
          <a:p>
            <a:r>
              <a:rPr lang="en-US" dirty="0" err="1"/>
              <a:t>Javascript</a:t>
            </a:r>
            <a:r>
              <a:rPr lang="en-US" dirty="0"/>
              <a:t> Module </a:t>
            </a:r>
            <a:r>
              <a:rPr lang="en-US" dirty="0" err="1"/>
              <a:t>là</a:t>
            </a:r>
            <a:r>
              <a:rPr lang="en-US" dirty="0"/>
              <a:t> </a:t>
            </a:r>
            <a:r>
              <a:rPr lang="en-US" dirty="0" err="1"/>
              <a:t>gì</a:t>
            </a:r>
            <a:endParaRPr lang="en-US" dirty="0"/>
          </a:p>
          <a:p>
            <a:r>
              <a:rPr lang="en-US" dirty="0" err="1"/>
              <a:t>Khái</a:t>
            </a:r>
            <a:r>
              <a:rPr lang="en-US" dirty="0"/>
              <a:t> </a:t>
            </a:r>
            <a:r>
              <a:rPr lang="en-US" dirty="0" err="1"/>
              <a:t>niệm</a:t>
            </a:r>
            <a:r>
              <a:rPr lang="en-US" dirty="0"/>
              <a:t> Export </a:t>
            </a:r>
          </a:p>
          <a:p>
            <a:r>
              <a:rPr lang="en-US" dirty="0" err="1"/>
              <a:t>Khái</a:t>
            </a:r>
            <a:r>
              <a:rPr lang="en-US" dirty="0"/>
              <a:t> </a:t>
            </a:r>
            <a:r>
              <a:rPr lang="en-US" dirty="0" err="1"/>
              <a:t>niệm</a:t>
            </a:r>
            <a:r>
              <a:rPr lang="en-US" dirty="0"/>
              <a:t> Import</a:t>
            </a:r>
          </a:p>
          <a:p>
            <a:endParaRPr lang="en-US" dirty="0"/>
          </a:p>
          <a:p>
            <a:endParaRPr lang="en-US" dirty="0"/>
          </a:p>
        </p:txBody>
      </p:sp>
    </p:spTree>
    <p:extLst>
      <p:ext uri="{BB962C8B-B14F-4D97-AF65-F5344CB8AC3E}">
        <p14:creationId xmlns:p14="http://schemas.microsoft.com/office/powerpoint/2010/main" val="424202687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10969943" cy="5410200"/>
          </a:xfrm>
        </p:spPr>
        <p:txBody>
          <a:bodyPr>
            <a:normAutofit/>
          </a:bodyPr>
          <a:lstStyle/>
          <a:p>
            <a:r>
              <a:rPr lang="vi-VN" dirty="0"/>
              <a:t>Một số module thiết lập một số trạng thái toàn cục hoặc mở rộng các mô-đun hiện có. Các mô-đun này có thể không có bất kỳ export nào. </a:t>
            </a:r>
          </a:p>
          <a:p>
            <a:r>
              <a:rPr lang="vi-VN" dirty="0"/>
              <a:t>Ví dụ: nếu bạn muốn thêm một phương thức pushAll () vào tất cả các mảng, bạn có thể xác định một mô-đun như sau:</a:t>
            </a:r>
          </a:p>
          <a:p>
            <a:endParaRPr lang="vi-VN" sz="2400" b="1" dirty="0">
              <a:solidFill>
                <a:srgbClr val="FF3300"/>
              </a:solidFill>
            </a:endParaRPr>
          </a:p>
          <a:p>
            <a:endParaRPr lang="vi-VN" sz="2400" b="1" dirty="0">
              <a:solidFill>
                <a:srgbClr val="FF3300"/>
              </a:solidFill>
            </a:endParaRPr>
          </a:p>
          <a:p>
            <a:endParaRPr lang="vi-VN" sz="2400" b="1" dirty="0">
              <a:solidFill>
                <a:srgbClr val="FF3300"/>
              </a:solidFill>
            </a:endParaRPr>
          </a:p>
          <a:p>
            <a:endParaRPr lang="vi-VN" sz="2400" b="1" dirty="0">
              <a:solidFill>
                <a:srgbClr val="FF3300"/>
              </a:solidFill>
            </a:endParaRPr>
          </a:p>
          <a:p>
            <a:r>
              <a:rPr lang="vi-VN" dirty="0"/>
              <a:t>Phương thức pushAll () bây giờ đã có thể sử dụng bên trong module này.</a:t>
            </a:r>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Lưu</a:t>
            </a:r>
            <a:r>
              <a:rPr lang="en-US" dirty="0"/>
              <a:t> </a:t>
            </a:r>
            <a:r>
              <a:rPr lang="en-US" dirty="0" err="1"/>
              <a:t>ý</a:t>
            </a:r>
            <a:endParaRPr lang="en-US" dirty="0"/>
          </a:p>
        </p:txBody>
      </p:sp>
      <p:pic>
        <p:nvPicPr>
          <p:cNvPr id="5" name="Picture 4">
            <a:extLst>
              <a:ext uri="{FF2B5EF4-FFF2-40B4-BE49-F238E27FC236}">
                <a16:creationId xmlns:a16="http://schemas.microsoft.com/office/drawing/2014/main" id="{CB9E6C73-7226-C045-9E61-F276B80A9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757" y="3004186"/>
            <a:ext cx="6162167" cy="1383030"/>
          </a:xfrm>
          <a:prstGeom prst="rect">
            <a:avLst/>
          </a:prstGeom>
        </p:spPr>
      </p:pic>
      <p:pic>
        <p:nvPicPr>
          <p:cNvPr id="8" name="Picture 7">
            <a:extLst>
              <a:ext uri="{FF2B5EF4-FFF2-40B4-BE49-F238E27FC236}">
                <a16:creationId xmlns:a16="http://schemas.microsoft.com/office/drawing/2014/main" id="{A8FD5B8E-9689-6E4C-8B59-AEAE1D9874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2812" y="5289549"/>
            <a:ext cx="4330700" cy="1155700"/>
          </a:xfrm>
          <a:prstGeom prst="rect">
            <a:avLst/>
          </a:prstGeom>
        </p:spPr>
      </p:pic>
    </p:spTree>
    <p:extLst>
      <p:ext uri="{BB962C8B-B14F-4D97-AF65-F5344CB8AC3E}">
        <p14:creationId xmlns:p14="http://schemas.microsoft.com/office/powerpoint/2010/main" val="408323707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fade">
                                      <p:cBhvr>
                                        <p:cTn id="19" dur="1000"/>
                                        <p:tgtEl>
                                          <p:spTgt spid="4">
                                            <p:txEl>
                                              <p:pRg st="6" end="6"/>
                                            </p:txEl>
                                          </p:spTgt>
                                        </p:tgtEl>
                                      </p:cBhvr>
                                    </p:animEffect>
                                    <p:anim calcmode="lin" valueType="num">
                                      <p:cBhvr>
                                        <p:cTn id="2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10969943" cy="5410200"/>
          </a:xfrm>
        </p:spPr>
        <p:txBody>
          <a:bodyPr>
            <a:normAutofit lnSpcReduction="10000"/>
          </a:bodyPr>
          <a:lstStyle/>
          <a:p>
            <a:r>
              <a:rPr lang="vi-VN" dirty="0"/>
              <a:t>Trong một vài trường hợp đặc biệt, module import liên kết không thể thay đổi giá trị của nó. Nhưng module export có thể thay đổi nó!</a:t>
            </a:r>
          </a:p>
          <a:p>
            <a:r>
              <a:rPr lang="vi-VN" dirty="0"/>
              <a:t>Ví dụ</a:t>
            </a:r>
          </a:p>
          <a:p>
            <a:endParaRPr lang="vi-VN" dirty="0"/>
          </a:p>
          <a:p>
            <a:endParaRPr lang="vi-VN" dirty="0"/>
          </a:p>
          <a:p>
            <a:endParaRPr lang="vi-VN" dirty="0"/>
          </a:p>
          <a:p>
            <a:endParaRPr lang="vi-VN" dirty="0"/>
          </a:p>
          <a:p>
            <a:endParaRPr lang="vi-VN" dirty="0"/>
          </a:p>
          <a:p>
            <a:endParaRPr lang="vi-VN" dirty="0"/>
          </a:p>
          <a:p>
            <a:r>
              <a:rPr lang="vi-VN" dirty="0"/>
              <a:t>Lệnh gọi </a:t>
            </a:r>
            <a:r>
              <a:rPr lang="vi-VN" b="1" dirty="0"/>
              <a:t>setName("Greg") </a:t>
            </a:r>
            <a:r>
              <a:rPr lang="vi-VN" dirty="0"/>
              <a:t>truy cập trở lại module </a:t>
            </a:r>
            <a:r>
              <a:rPr lang="vi-VN" b="1" dirty="0"/>
              <a:t>example.js </a:t>
            </a:r>
            <a:r>
              <a:rPr lang="vi-VN" dirty="0"/>
              <a:t>mà </a:t>
            </a:r>
            <a:r>
              <a:rPr lang="vi-VN" b="1" dirty="0"/>
              <a:t>setName () </a:t>
            </a:r>
            <a:r>
              <a:rPr lang="vi-VN" dirty="0"/>
              <a:t>đã được khai báo trước đó, sau đó hàm thực thi và đặt tên thành "Greg". </a:t>
            </a:r>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Lưu</a:t>
            </a:r>
            <a:r>
              <a:rPr lang="en-US" dirty="0"/>
              <a:t> </a:t>
            </a:r>
            <a:r>
              <a:rPr lang="en-US" dirty="0" err="1"/>
              <a:t>ý</a:t>
            </a:r>
            <a:endParaRPr lang="en-US" dirty="0"/>
          </a:p>
        </p:txBody>
      </p:sp>
      <p:pic>
        <p:nvPicPr>
          <p:cNvPr id="6" name="Picture 5" descr="Graphical user interface, text&#10;&#10;Description automatically generated">
            <a:extLst>
              <a:ext uri="{FF2B5EF4-FFF2-40B4-BE49-F238E27FC236}">
                <a16:creationId xmlns:a16="http://schemas.microsoft.com/office/drawing/2014/main" id="{5D2F4B14-2BB5-E845-BE57-D5D3D95D5C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7112" y="2057400"/>
            <a:ext cx="5054600" cy="2971800"/>
          </a:xfrm>
          <a:prstGeom prst="rect">
            <a:avLst/>
          </a:prstGeom>
        </p:spPr>
      </p:pic>
    </p:spTree>
    <p:extLst>
      <p:ext uri="{BB962C8B-B14F-4D97-AF65-F5344CB8AC3E}">
        <p14:creationId xmlns:p14="http://schemas.microsoft.com/office/powerpoint/2010/main" val="149898303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animEffect transition="in" filter="fade">
                                      <p:cBhvr>
                                        <p:cTn id="21" dur="1000"/>
                                        <p:tgtEl>
                                          <p:spTgt spid="4">
                                            <p:txEl>
                                              <p:pRg st="8" end="8"/>
                                            </p:txEl>
                                          </p:spTgt>
                                        </p:tgtEl>
                                      </p:cBhvr>
                                    </p:animEffect>
                                    <p:anim calcmode="lin" valueType="num">
                                      <p:cBhvr>
                                        <p:cTn id="22"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10969943" cy="5410200"/>
          </a:xfrm>
        </p:spPr>
        <p:txBody>
          <a:bodyPr>
            <a:normAutofit/>
          </a:bodyPr>
          <a:lstStyle/>
          <a:p>
            <a:r>
              <a:rPr lang="en-US" dirty="0" err="1"/>
              <a:t>Một</a:t>
            </a:r>
            <a:r>
              <a:rPr lang="en-US" dirty="0"/>
              <a:t> module </a:t>
            </a:r>
            <a:r>
              <a:rPr lang="en-US" dirty="0" err="1"/>
              <a:t>có</a:t>
            </a:r>
            <a:r>
              <a:rPr lang="en-US" dirty="0"/>
              <a:t> </a:t>
            </a:r>
            <a:r>
              <a:rPr lang="en-US" dirty="0" err="1"/>
              <a:t>thể</a:t>
            </a:r>
            <a:r>
              <a:rPr lang="en-US" dirty="0"/>
              <a:t> import </a:t>
            </a:r>
            <a:r>
              <a:rPr lang="en-US" dirty="0" err="1"/>
              <a:t>những</a:t>
            </a:r>
            <a:r>
              <a:rPr lang="en-US" dirty="0"/>
              <a:t> </a:t>
            </a:r>
            <a:r>
              <a:rPr lang="en-US" dirty="0" err="1"/>
              <a:t>tính</a:t>
            </a:r>
            <a:r>
              <a:rPr lang="en-US" dirty="0"/>
              <a:t> </a:t>
            </a:r>
            <a:r>
              <a:rPr lang="en-US" dirty="0" err="1"/>
              <a:t>năng</a:t>
            </a:r>
            <a:r>
              <a:rPr lang="en-US" dirty="0"/>
              <a:t> </a:t>
            </a:r>
            <a:r>
              <a:rPr lang="en-US" dirty="0" err="1"/>
              <a:t>từ</a:t>
            </a:r>
            <a:r>
              <a:rPr lang="en-US" dirty="0"/>
              <a:t> </a:t>
            </a:r>
            <a:r>
              <a:rPr lang="en-US" dirty="0" err="1"/>
              <a:t>các</a:t>
            </a:r>
            <a:r>
              <a:rPr lang="en-US" dirty="0"/>
              <a:t> </a:t>
            </a:r>
            <a:r>
              <a:rPr lang="en-US" dirty="0" err="1"/>
              <a:t>mô-đun</a:t>
            </a:r>
            <a:r>
              <a:rPr lang="en-US" dirty="0"/>
              <a:t> </a:t>
            </a:r>
            <a:r>
              <a:rPr lang="en-US" dirty="0" err="1"/>
              <a:t>khác</a:t>
            </a:r>
            <a:r>
              <a:rPr lang="en-US" dirty="0"/>
              <a:t>. </a:t>
            </a:r>
            <a:r>
              <a:rPr lang="en-US" dirty="0" err="1"/>
              <a:t>Nó</a:t>
            </a:r>
            <a:r>
              <a:rPr lang="en-US" dirty="0"/>
              <a:t> </a:t>
            </a:r>
            <a:r>
              <a:rPr lang="en-US" dirty="0" err="1"/>
              <a:t>kết</a:t>
            </a:r>
            <a:r>
              <a:rPr lang="en-US" dirty="0"/>
              <a:t> </a:t>
            </a:r>
            <a:r>
              <a:rPr lang="en-US" dirty="0" err="1"/>
              <a:t>nối</a:t>
            </a:r>
            <a:r>
              <a:rPr lang="en-US" dirty="0"/>
              <a:t>  </a:t>
            </a:r>
            <a:r>
              <a:rPr lang="en-US" dirty="0" err="1"/>
              <a:t>đến</a:t>
            </a:r>
            <a:r>
              <a:rPr lang="en-US" dirty="0"/>
              <a:t> </a:t>
            </a:r>
            <a:r>
              <a:rPr lang="en-US" dirty="0" err="1"/>
              <a:t>các</a:t>
            </a:r>
            <a:r>
              <a:rPr lang="en-US" dirty="0"/>
              <a:t> </a:t>
            </a:r>
            <a:r>
              <a:rPr lang="en-US" dirty="0" err="1"/>
              <a:t>mô-đun</a:t>
            </a:r>
            <a:r>
              <a:rPr lang="en-US" dirty="0"/>
              <a:t> </a:t>
            </a:r>
            <a:r>
              <a:rPr lang="en-US" dirty="0" err="1"/>
              <a:t>đó</a:t>
            </a:r>
            <a:r>
              <a:rPr lang="en-US" dirty="0"/>
              <a:t> </a:t>
            </a:r>
            <a:r>
              <a:rPr lang="en-US" dirty="0" err="1"/>
              <a:t>thông</a:t>
            </a:r>
            <a:r>
              <a:rPr lang="en-US" dirty="0"/>
              <a:t> qua </a:t>
            </a:r>
            <a:r>
              <a:rPr lang="en-US" dirty="0" err="1"/>
              <a:t>các</a:t>
            </a:r>
            <a:r>
              <a:rPr lang="en-US" dirty="0"/>
              <a:t> </a:t>
            </a:r>
            <a:r>
              <a:rPr lang="en-US" dirty="0" err="1"/>
              <a:t>chỉ</a:t>
            </a:r>
            <a:r>
              <a:rPr lang="en-US" dirty="0"/>
              <a:t> </a:t>
            </a:r>
            <a:r>
              <a:rPr lang="en-US" dirty="0" err="1"/>
              <a:t>định</a:t>
            </a:r>
            <a:r>
              <a:rPr lang="en-US" dirty="0"/>
              <a:t> </a:t>
            </a:r>
            <a:r>
              <a:rPr lang="en-US" dirty="0" err="1"/>
              <a:t>mô-đun</a:t>
            </a:r>
            <a:r>
              <a:rPr lang="en-US" dirty="0"/>
              <a:t>, </a:t>
            </a:r>
            <a:r>
              <a:rPr lang="en-US" dirty="0" err="1"/>
              <a:t>các</a:t>
            </a:r>
            <a:r>
              <a:rPr lang="en-US" dirty="0"/>
              <a:t> </a:t>
            </a:r>
            <a:r>
              <a:rPr lang="en-US" dirty="0" err="1"/>
              <a:t>chuỗi</a:t>
            </a:r>
            <a:r>
              <a:rPr lang="en-US" dirty="0"/>
              <a:t> </a:t>
            </a:r>
            <a:r>
              <a:rPr lang="en-US" dirty="0" err="1"/>
              <a:t>là</a:t>
            </a:r>
            <a:r>
              <a:rPr lang="en-US" dirty="0"/>
              <a:t>:</a:t>
            </a:r>
          </a:p>
          <a:p>
            <a:pPr lvl="1"/>
            <a:r>
              <a:rPr lang="vi-VN" sz="2800" dirty="0"/>
              <a:t>Đường dẫn tương đối ('../model/user') được giải thích tương đối với vị trí của mô-đun nhập. Phần mở rộng tệp thường có thể bị bỏ qua.</a:t>
            </a:r>
          </a:p>
          <a:p>
            <a:pPr lvl="1"/>
            <a:r>
              <a:rPr lang="vi-VN" sz="2800" dirty="0"/>
              <a:t>Đường dẫn tuyệt đối ('/ lib / js / helpers') trỏ trực tiếp đến tệp của mô-đun được nhập.</a:t>
            </a:r>
          </a:p>
          <a:p>
            <a:pPr lvl="1"/>
            <a:r>
              <a:rPr lang="vi-VN" sz="2800" dirty="0"/>
              <a:t>Tên ('dùng'). Tên mô-đun nào tham chiếu đến phải được cấu hình. Một cấu hình thường trong các dự án JavaScript đề cập đến thư mục node_modules dưới dạng thư mục gốc.</a:t>
            </a:r>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Đường</a:t>
            </a:r>
            <a:r>
              <a:rPr lang="en-US" dirty="0"/>
              <a:t> </a:t>
            </a:r>
            <a:r>
              <a:rPr lang="en-US" dirty="0" err="1"/>
              <a:t>dẫn</a:t>
            </a:r>
            <a:r>
              <a:rPr lang="en-US" dirty="0"/>
              <a:t> </a:t>
            </a:r>
            <a:r>
              <a:rPr lang="en-US" dirty="0" err="1"/>
              <a:t>khi</a:t>
            </a:r>
            <a:r>
              <a:rPr lang="en-US" dirty="0"/>
              <a:t> import</a:t>
            </a:r>
          </a:p>
        </p:txBody>
      </p:sp>
    </p:spTree>
    <p:extLst>
      <p:ext uri="{BB962C8B-B14F-4D97-AF65-F5344CB8AC3E}">
        <p14:creationId xmlns:p14="http://schemas.microsoft.com/office/powerpoint/2010/main" val="357369527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Tóm</a:t>
            </a:r>
            <a:r>
              <a:rPr lang="en-US" dirty="0"/>
              <a:t> </a:t>
            </a:r>
            <a:r>
              <a:rPr lang="en-US" dirty="0" err="1"/>
              <a:t>tắt</a:t>
            </a:r>
            <a:r>
              <a:rPr lang="en-US" dirty="0"/>
              <a:t> </a:t>
            </a:r>
            <a:r>
              <a:rPr lang="en-US" dirty="0" err="1"/>
              <a:t>cú</a:t>
            </a:r>
            <a:r>
              <a:rPr lang="en-US" dirty="0"/>
              <a:t> </a:t>
            </a:r>
            <a:r>
              <a:rPr lang="en-US" dirty="0" err="1"/>
              <a:t>pháp</a:t>
            </a:r>
            <a:endParaRPr lang="en-US" dirty="0"/>
          </a:p>
        </p:txBody>
      </p:sp>
      <p:pic>
        <p:nvPicPr>
          <p:cNvPr id="7" name="Picture 6" descr="Text&#10;&#10;Description automatically generated">
            <a:extLst>
              <a:ext uri="{FF2B5EF4-FFF2-40B4-BE49-F238E27FC236}">
                <a16:creationId xmlns:a16="http://schemas.microsoft.com/office/drawing/2014/main" id="{53A83227-E177-084F-BE75-59D339BE2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168" y="1511808"/>
            <a:ext cx="5511800" cy="2959100"/>
          </a:xfrm>
          <a:prstGeom prst="rect">
            <a:avLst/>
          </a:prstGeom>
        </p:spPr>
      </p:pic>
      <p:pic>
        <p:nvPicPr>
          <p:cNvPr id="11" name="Content Placeholder 10" descr="Text&#10;&#10;Description automatically generated">
            <a:extLst>
              <a:ext uri="{FF2B5EF4-FFF2-40B4-BE49-F238E27FC236}">
                <a16:creationId xmlns:a16="http://schemas.microsoft.com/office/drawing/2014/main" id="{8689E1A6-535A-EC46-83BF-29C1566D0F4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704012" y="1478280"/>
            <a:ext cx="5383213" cy="3284884"/>
          </a:xfrm>
        </p:spPr>
      </p:pic>
    </p:spTree>
    <p:extLst>
      <p:ext uri="{BB962C8B-B14F-4D97-AF65-F5344CB8AC3E}">
        <p14:creationId xmlns:p14="http://schemas.microsoft.com/office/powerpoint/2010/main" val="416395099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Sử</a:t>
            </a:r>
            <a:r>
              <a:rPr lang="en-US" dirty="0"/>
              <a:t> </a:t>
            </a:r>
            <a:r>
              <a:rPr lang="en-US" dirty="0" err="1"/>
              <a:t>dụng</a:t>
            </a:r>
            <a:r>
              <a:rPr lang="en-US" dirty="0"/>
              <a:t> arrow function</a:t>
            </a:r>
          </a:p>
        </p:txBody>
      </p:sp>
      <p:sp>
        <p:nvSpPr>
          <p:cNvPr id="4" name="Content Placeholder 2"/>
          <p:cNvSpPr>
            <a:spLocks noGrp="1"/>
          </p:cNvSpPr>
          <p:nvPr>
            <p:ph idx="1"/>
          </p:nvPr>
        </p:nvSpPr>
        <p:spPr>
          <a:xfrm>
            <a:off x="609442" y="1066800"/>
            <a:ext cx="10969942" cy="5257800"/>
          </a:xfrm>
        </p:spPr>
        <p:txBody>
          <a:bodyPr>
            <a:normAutofit/>
          </a:bodyPr>
          <a:lstStyle/>
          <a:p>
            <a:endParaRPr lang="vi-VN" dirty="0"/>
          </a:p>
        </p:txBody>
      </p:sp>
      <p:pic>
        <p:nvPicPr>
          <p:cNvPr id="5" name="Picture 4"/>
          <p:cNvPicPr>
            <a:picLocks noChangeAspect="1"/>
          </p:cNvPicPr>
          <p:nvPr/>
        </p:nvPicPr>
        <p:blipFill>
          <a:blip r:embed="rId2"/>
          <a:stretch>
            <a:fillRect/>
          </a:stretch>
        </p:blipFill>
        <p:spPr>
          <a:xfrm>
            <a:off x="2030412" y="1409700"/>
            <a:ext cx="8128000" cy="4572000"/>
          </a:xfrm>
          <a:prstGeom prst="rect">
            <a:avLst/>
          </a:prstGeom>
        </p:spPr>
      </p:pic>
    </p:spTree>
    <p:extLst>
      <p:ext uri="{BB962C8B-B14F-4D97-AF65-F5344CB8AC3E}">
        <p14:creationId xmlns:p14="http://schemas.microsoft.com/office/powerpoint/2010/main" val="17663293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Ví</a:t>
            </a:r>
            <a:r>
              <a:rPr lang="en-US" dirty="0"/>
              <a:t> </a:t>
            </a:r>
            <a:r>
              <a:rPr lang="en-US" dirty="0" err="1"/>
              <a:t>dụ</a:t>
            </a:r>
            <a:r>
              <a:rPr lang="en-US" dirty="0"/>
              <a:t> 1</a:t>
            </a:r>
          </a:p>
        </p:txBody>
      </p:sp>
      <p:sp>
        <p:nvSpPr>
          <p:cNvPr id="4" name="Content Placeholder 3">
            <a:extLst>
              <a:ext uri="{FF2B5EF4-FFF2-40B4-BE49-F238E27FC236}">
                <a16:creationId xmlns:a16="http://schemas.microsoft.com/office/drawing/2014/main" id="{07BF94F5-AD9D-DA45-88CF-9B423BC6F742}"/>
              </a:ext>
            </a:extLst>
          </p:cNvPr>
          <p:cNvSpPr>
            <a:spLocks noGrp="1"/>
          </p:cNvSpPr>
          <p:nvPr>
            <p:ph sz="half" idx="1"/>
          </p:nvPr>
        </p:nvSpPr>
        <p:spPr>
          <a:xfrm>
            <a:off x="609441" y="990601"/>
            <a:ext cx="10969943" cy="5135564"/>
          </a:xfrm>
        </p:spPr>
        <p:txBody>
          <a:bodyPr/>
          <a:lstStyle/>
          <a:p>
            <a:r>
              <a:rPr lang="vi-VN" dirty="0"/>
              <a:t>Sử dụng export riêng lẻ ở cuối file module. Cách sử dụng này được gọi là "named export" do ta định nghĩa tên của object đang được export trong khi đang export.</a:t>
            </a:r>
          </a:p>
          <a:p>
            <a:endParaRPr lang="vi-VN" dirty="0"/>
          </a:p>
          <a:p>
            <a:endParaRPr lang="vi-VN" dirty="0"/>
          </a:p>
          <a:p>
            <a:endParaRPr lang="vi-VN" dirty="0"/>
          </a:p>
          <a:p>
            <a:r>
              <a:rPr lang="vi-VN" dirty="0"/>
              <a:t>Ta có thể sử dụng object được export từ các file khác như sau:</a:t>
            </a:r>
          </a:p>
        </p:txBody>
      </p:sp>
      <p:pic>
        <p:nvPicPr>
          <p:cNvPr id="6" name="Picture 5" descr="A picture containing graphical user interface, text&#10;&#10;Description automatically generated">
            <a:extLst>
              <a:ext uri="{FF2B5EF4-FFF2-40B4-BE49-F238E27FC236}">
                <a16:creationId xmlns:a16="http://schemas.microsoft.com/office/drawing/2014/main" id="{DEDF1D2D-CED8-9F49-A95F-E6B57327F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812" y="2619470"/>
            <a:ext cx="4025900" cy="11176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59E7F30E-FF9A-5F42-85A5-078A770691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4800" y="4419600"/>
            <a:ext cx="4292600" cy="2336800"/>
          </a:xfrm>
          <a:prstGeom prst="rect">
            <a:avLst/>
          </a:prstGeom>
        </p:spPr>
      </p:pic>
    </p:spTree>
    <p:extLst>
      <p:ext uri="{BB962C8B-B14F-4D97-AF65-F5344CB8AC3E}">
        <p14:creationId xmlns:p14="http://schemas.microsoft.com/office/powerpoint/2010/main" val="222672973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Ví</a:t>
            </a:r>
            <a:r>
              <a:rPr lang="en-US" dirty="0"/>
              <a:t> </a:t>
            </a:r>
            <a:r>
              <a:rPr lang="en-US" dirty="0" err="1"/>
              <a:t>dụ</a:t>
            </a:r>
            <a:r>
              <a:rPr lang="en-US" dirty="0"/>
              <a:t> 2</a:t>
            </a:r>
          </a:p>
        </p:txBody>
      </p:sp>
      <p:sp>
        <p:nvSpPr>
          <p:cNvPr id="4" name="Content Placeholder 3">
            <a:extLst>
              <a:ext uri="{FF2B5EF4-FFF2-40B4-BE49-F238E27FC236}">
                <a16:creationId xmlns:a16="http://schemas.microsoft.com/office/drawing/2014/main" id="{07BF94F5-AD9D-DA45-88CF-9B423BC6F742}"/>
              </a:ext>
            </a:extLst>
          </p:cNvPr>
          <p:cNvSpPr>
            <a:spLocks noGrp="1"/>
          </p:cNvSpPr>
          <p:nvPr>
            <p:ph sz="half" idx="1"/>
          </p:nvPr>
        </p:nvSpPr>
        <p:spPr>
          <a:xfrm>
            <a:off x="609441" y="990601"/>
            <a:ext cx="10969943" cy="5135564"/>
          </a:xfrm>
        </p:spPr>
        <p:txBody>
          <a:bodyPr/>
          <a:lstStyle/>
          <a:p>
            <a:r>
              <a:rPr lang="vi-VN" dirty="0"/>
              <a:t>Một format khác khi sử dụng "named export" là ta có thể export objects/function khi ta tạo ra chúng. Cấu trúc sau có phần tiện hơn so với ở ví dụ 1.</a:t>
            </a:r>
            <a:br>
              <a:rPr lang="vi-VN" dirty="0"/>
            </a:br>
            <a:endParaRPr lang="vi-VN" dirty="0"/>
          </a:p>
          <a:p>
            <a:endParaRPr lang="vi-VN" dirty="0"/>
          </a:p>
          <a:p>
            <a:endParaRPr lang="vi-VN" dirty="0"/>
          </a:p>
          <a:p>
            <a:r>
              <a:rPr lang="vi-VN" dirty="0"/>
              <a:t>Kết quả hiển thị giống ví dụ 1</a:t>
            </a:r>
          </a:p>
        </p:txBody>
      </p:sp>
      <p:pic>
        <p:nvPicPr>
          <p:cNvPr id="9" name="Picture 8" descr="Graphical user interface, text, application&#10;&#10;Description automatically generated">
            <a:extLst>
              <a:ext uri="{FF2B5EF4-FFF2-40B4-BE49-F238E27FC236}">
                <a16:creationId xmlns:a16="http://schemas.microsoft.com/office/drawing/2014/main" id="{59E7F30E-FF9A-5F42-85A5-078A77069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4800" y="4419600"/>
            <a:ext cx="4292600" cy="2336800"/>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D5AC7C4C-162A-D549-90C6-55279F018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4800" y="2529332"/>
            <a:ext cx="4724400" cy="927100"/>
          </a:xfrm>
          <a:prstGeom prst="rect">
            <a:avLst/>
          </a:prstGeom>
        </p:spPr>
      </p:pic>
    </p:spTree>
    <p:extLst>
      <p:ext uri="{BB962C8B-B14F-4D97-AF65-F5344CB8AC3E}">
        <p14:creationId xmlns:p14="http://schemas.microsoft.com/office/powerpoint/2010/main" val="208434570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Tổng</a:t>
            </a:r>
            <a:r>
              <a:rPr lang="en-US" dirty="0"/>
              <a:t> </a:t>
            </a:r>
            <a:r>
              <a:rPr lang="en-US" dirty="0" err="1"/>
              <a:t>kết</a:t>
            </a:r>
            <a:endParaRPr lang="en-US" dirty="0"/>
          </a:p>
        </p:txBody>
      </p:sp>
      <p:sp>
        <p:nvSpPr>
          <p:cNvPr id="5" name="Content Placeholder 4"/>
          <p:cNvSpPr>
            <a:spLocks noGrp="1"/>
          </p:cNvSpPr>
          <p:nvPr>
            <p:ph idx="1"/>
          </p:nvPr>
        </p:nvSpPr>
        <p:spPr/>
        <p:txBody>
          <a:bodyPr>
            <a:normAutofit/>
          </a:bodyPr>
          <a:lstStyle/>
          <a:p>
            <a:r>
              <a:rPr lang="en-US" dirty="0"/>
              <a:t> </a:t>
            </a:r>
            <a:r>
              <a:rPr lang="en-US" dirty="0" err="1"/>
              <a:t>Hiểu</a:t>
            </a:r>
            <a:r>
              <a:rPr lang="en-US" dirty="0"/>
              <a:t> </a:t>
            </a:r>
            <a:r>
              <a:rPr lang="en-US" dirty="0" err="1"/>
              <a:t>và</a:t>
            </a:r>
            <a:r>
              <a:rPr lang="en-US" dirty="0"/>
              <a:t> </a:t>
            </a:r>
            <a:r>
              <a:rPr lang="en-US" dirty="0" err="1"/>
              <a:t>sử</a:t>
            </a:r>
            <a:r>
              <a:rPr lang="en-US" dirty="0"/>
              <a:t> </a:t>
            </a:r>
            <a:r>
              <a:rPr lang="en-US" dirty="0" err="1"/>
              <a:t>dụng</a:t>
            </a:r>
            <a:r>
              <a:rPr lang="en-US" dirty="0"/>
              <a:t> </a:t>
            </a:r>
            <a:r>
              <a:rPr lang="en-US" dirty="0" err="1"/>
              <a:t>hàm</a:t>
            </a:r>
            <a:r>
              <a:rPr lang="en-US" dirty="0"/>
              <a:t> Arrow Function</a:t>
            </a:r>
          </a:p>
          <a:p>
            <a:r>
              <a:rPr lang="en-US" dirty="0"/>
              <a:t> </a:t>
            </a:r>
            <a:r>
              <a:rPr lang="en-US" dirty="0" err="1"/>
              <a:t>Giải</a:t>
            </a:r>
            <a:r>
              <a:rPr lang="en-US" dirty="0"/>
              <a:t> </a:t>
            </a:r>
            <a:r>
              <a:rPr lang="en-US" dirty="0" err="1"/>
              <a:t>thích</a:t>
            </a:r>
            <a:r>
              <a:rPr lang="en-US" dirty="0"/>
              <a:t> con </a:t>
            </a:r>
            <a:r>
              <a:rPr lang="en-US" dirty="0" err="1"/>
              <a:t>trỏ</a:t>
            </a:r>
            <a:r>
              <a:rPr lang="en-US" dirty="0"/>
              <a:t> ‘this’ </a:t>
            </a:r>
            <a:r>
              <a:rPr lang="en-US" dirty="0" err="1"/>
              <a:t>trong</a:t>
            </a:r>
            <a:r>
              <a:rPr lang="en-US" dirty="0"/>
              <a:t> Arrow Function</a:t>
            </a:r>
          </a:p>
          <a:p>
            <a:r>
              <a:rPr lang="en-US" dirty="0"/>
              <a:t> </a:t>
            </a:r>
            <a:r>
              <a:rPr lang="en-US" dirty="0" err="1"/>
              <a:t>Nắm</a:t>
            </a:r>
            <a:r>
              <a:rPr lang="en-US" dirty="0"/>
              <a:t> </a:t>
            </a:r>
            <a:r>
              <a:rPr lang="en-US" dirty="0" err="1"/>
              <a:t>được</a:t>
            </a:r>
            <a:r>
              <a:rPr lang="en-US" dirty="0"/>
              <a:t> </a:t>
            </a:r>
            <a:r>
              <a:rPr lang="en-US" dirty="0" err="1"/>
              <a:t>khái</a:t>
            </a:r>
            <a:r>
              <a:rPr lang="en-US" dirty="0"/>
              <a:t> </a:t>
            </a:r>
            <a:r>
              <a:rPr lang="en-US" dirty="0" err="1"/>
              <a:t>niệm</a:t>
            </a:r>
            <a:r>
              <a:rPr lang="en-US" dirty="0"/>
              <a:t> Default Parameters</a:t>
            </a:r>
          </a:p>
          <a:p>
            <a:r>
              <a:rPr lang="en-US" dirty="0"/>
              <a:t> </a:t>
            </a:r>
            <a:r>
              <a:rPr lang="en-US" dirty="0" err="1"/>
              <a:t>Nắm</a:t>
            </a:r>
            <a:r>
              <a:rPr lang="en-US" dirty="0"/>
              <a:t> </a:t>
            </a:r>
            <a:r>
              <a:rPr lang="en-US" dirty="0" err="1"/>
              <a:t>được</a:t>
            </a:r>
            <a:r>
              <a:rPr lang="en-US" dirty="0"/>
              <a:t> </a:t>
            </a:r>
            <a:r>
              <a:rPr lang="en-US" dirty="0" err="1"/>
              <a:t>khái</a:t>
            </a:r>
            <a:r>
              <a:rPr lang="en-US" dirty="0"/>
              <a:t> </a:t>
            </a:r>
            <a:r>
              <a:rPr lang="en-US" dirty="0" err="1"/>
              <a:t>niệm</a:t>
            </a:r>
            <a:r>
              <a:rPr lang="en-US" dirty="0"/>
              <a:t> Generator Function</a:t>
            </a:r>
          </a:p>
        </p:txBody>
      </p:sp>
    </p:spTree>
    <p:extLst>
      <p:ext uri="{BB962C8B-B14F-4D97-AF65-F5344CB8AC3E}">
        <p14:creationId xmlns:p14="http://schemas.microsoft.com/office/powerpoint/2010/main" val="342681834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anim calcmode="lin" valueType="num">
                                      <p:cBhvr>
                                        <p:cTn id="2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94132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Nội</a:t>
            </a:r>
            <a:r>
              <a:rPr lang="en-US" dirty="0"/>
              <a:t> dung</a:t>
            </a:r>
          </a:p>
        </p:txBody>
      </p:sp>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225023290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a:t>Phần</a:t>
            </a:r>
            <a:r>
              <a:rPr lang="en-US" dirty="0"/>
              <a:t> 1: </a:t>
            </a:r>
            <a:br>
              <a:rPr lang="en-US" dirty="0"/>
            </a:br>
            <a:r>
              <a:rPr lang="en-US" dirty="0"/>
              <a:t> </a:t>
            </a:r>
            <a:r>
              <a:rPr lang="en-US" dirty="0" err="1"/>
              <a:t>Tổng</a:t>
            </a:r>
            <a:r>
              <a:rPr lang="en-US" dirty="0"/>
              <a:t> </a:t>
            </a:r>
            <a:r>
              <a:rPr lang="en-US" dirty="0" err="1"/>
              <a:t>quan</a:t>
            </a:r>
            <a:endParaRPr lang="en-US" dirty="0"/>
          </a:p>
        </p:txBody>
      </p:sp>
    </p:spTree>
    <p:extLst>
      <p:ext uri="{BB962C8B-B14F-4D97-AF65-F5344CB8AC3E}">
        <p14:creationId xmlns:p14="http://schemas.microsoft.com/office/powerpoint/2010/main" val="387095685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0"/>
            <a:ext cx="6416939" cy="5592761"/>
          </a:xfrm>
        </p:spPr>
        <p:txBody>
          <a:bodyPr>
            <a:normAutofit/>
          </a:bodyPr>
          <a:lstStyle/>
          <a:p>
            <a:pPr fontAlgn="base">
              <a:lnSpc>
                <a:spcPct val="90000"/>
              </a:lnSpc>
              <a:buFont typeface="Wingdings" pitchFamily="2" charset="2"/>
              <a:buChar char="q"/>
            </a:pPr>
            <a:r>
              <a:rPr lang="vi-VN" dirty="0"/>
              <a:t>JS </a:t>
            </a:r>
            <a:r>
              <a:rPr lang="vi-VN" b="1" dirty="0"/>
              <a:t>modules</a:t>
            </a:r>
            <a:r>
              <a:rPr lang="vi-VN" dirty="0"/>
              <a:t> hay còn gọi là ES modules, ECMAcript modules là một tính năng quan trọng mới của của javascript. </a:t>
            </a:r>
          </a:p>
          <a:p>
            <a:pPr fontAlgn="base">
              <a:lnSpc>
                <a:spcPct val="90000"/>
              </a:lnSpc>
              <a:buFont typeface="Wingdings" pitchFamily="2" charset="2"/>
              <a:buChar char="q"/>
            </a:pPr>
            <a:r>
              <a:rPr lang="vi-VN" dirty="0"/>
              <a:t>Trước đây chúng ta sử dụng CommonJS trong Node.js hay AMD để có thể sử dụng tính năng này.</a:t>
            </a:r>
          </a:p>
          <a:p>
            <a:pPr fontAlgn="base">
              <a:lnSpc>
                <a:spcPct val="90000"/>
              </a:lnSpc>
              <a:buFont typeface="Wingdings" pitchFamily="2" charset="2"/>
              <a:buChar char="q"/>
            </a:pPr>
            <a:r>
              <a:rPr lang="en-US" dirty="0" err="1"/>
              <a:t>Tính</a:t>
            </a:r>
            <a:r>
              <a:rPr lang="en-US" dirty="0"/>
              <a:t> </a:t>
            </a:r>
            <a:r>
              <a:rPr lang="en-US" dirty="0" err="1"/>
              <a:t>năng</a:t>
            </a:r>
            <a:r>
              <a:rPr lang="en-US" dirty="0"/>
              <a:t> Module </a:t>
            </a:r>
            <a:r>
              <a:rPr lang="en-US" dirty="0" err="1"/>
              <a:t>đã</a:t>
            </a:r>
            <a:r>
              <a:rPr lang="en-US" dirty="0"/>
              <a:t> </a:t>
            </a:r>
            <a:r>
              <a:rPr lang="en-US" dirty="0" err="1"/>
              <a:t>được</a:t>
            </a:r>
            <a:r>
              <a:rPr lang="en-US" dirty="0"/>
              <a:t> </a:t>
            </a:r>
            <a:r>
              <a:rPr lang="en-US" dirty="0" err="1"/>
              <a:t>tính</a:t>
            </a:r>
            <a:r>
              <a:rPr lang="en-US" dirty="0"/>
              <a:t> </a:t>
            </a:r>
            <a:r>
              <a:rPr lang="en-US" dirty="0" err="1"/>
              <a:t>hợp</a:t>
            </a:r>
            <a:r>
              <a:rPr lang="en-US" dirty="0"/>
              <a:t> </a:t>
            </a:r>
            <a:r>
              <a:rPr lang="en-US" dirty="0" err="1"/>
              <a:t>sẵn</a:t>
            </a:r>
            <a:r>
              <a:rPr lang="en-US" dirty="0"/>
              <a:t> </a:t>
            </a:r>
            <a:r>
              <a:rPr lang="en-US" dirty="0" err="1"/>
              <a:t>trong</a:t>
            </a:r>
            <a:r>
              <a:rPr lang="en-US" dirty="0"/>
              <a:t> </a:t>
            </a:r>
            <a:r>
              <a:rPr lang="en-US" dirty="0" err="1"/>
              <a:t>trình</a:t>
            </a:r>
            <a:r>
              <a:rPr lang="en-US" dirty="0"/>
              <a:t> </a:t>
            </a:r>
            <a:r>
              <a:rPr lang="en-US" dirty="0" err="1"/>
              <a:t>duyệt</a:t>
            </a:r>
            <a:r>
              <a:rPr lang="en-US" dirty="0"/>
              <a:t>, </a:t>
            </a:r>
            <a:r>
              <a:rPr lang="en-US" dirty="0" err="1"/>
              <a:t>thông</a:t>
            </a:r>
            <a:r>
              <a:rPr lang="en-US" dirty="0"/>
              <a:t> qua </a:t>
            </a:r>
            <a:r>
              <a:rPr lang="en-US" dirty="0" err="1"/>
              <a:t>sử</a:t>
            </a:r>
            <a:r>
              <a:rPr lang="en-US" dirty="0"/>
              <a:t> </a:t>
            </a:r>
            <a:r>
              <a:rPr lang="en-US" dirty="0" err="1"/>
              <a:t>dụng</a:t>
            </a:r>
            <a:r>
              <a:rPr lang="en-US" dirty="0"/>
              <a:t> </a:t>
            </a:r>
            <a:r>
              <a:rPr lang="en-US" dirty="0" err="1"/>
              <a:t>các</a:t>
            </a:r>
            <a:r>
              <a:rPr lang="en-US" dirty="0"/>
              <a:t> </a:t>
            </a:r>
            <a:r>
              <a:rPr lang="en-US" dirty="0" err="1"/>
              <a:t>khai</a:t>
            </a:r>
            <a:r>
              <a:rPr lang="en-US" dirty="0"/>
              <a:t> </a:t>
            </a:r>
            <a:r>
              <a:rPr lang="en-US" dirty="0" err="1"/>
              <a:t>báo</a:t>
            </a:r>
            <a:r>
              <a:rPr lang="en-US" dirty="0"/>
              <a:t> </a:t>
            </a:r>
            <a:r>
              <a:rPr lang="en-US" dirty="0" err="1"/>
              <a:t>xuất</a:t>
            </a:r>
            <a:r>
              <a:rPr lang="en-US" dirty="0"/>
              <a:t>(export) </a:t>
            </a:r>
            <a:r>
              <a:rPr lang="en-US" dirty="0" err="1"/>
              <a:t>và</a:t>
            </a:r>
            <a:r>
              <a:rPr lang="en-US" dirty="0"/>
              <a:t> </a:t>
            </a:r>
            <a:r>
              <a:rPr lang="en-US" dirty="0" err="1"/>
              <a:t>nhập</a:t>
            </a:r>
            <a:r>
              <a:rPr lang="en-US" dirty="0"/>
              <a:t>(import).</a:t>
            </a:r>
          </a:p>
          <a:p>
            <a:pPr fontAlgn="base">
              <a:lnSpc>
                <a:spcPct val="90000"/>
              </a:lnSpc>
              <a:buFont typeface="Wingdings" pitchFamily="2" charset="2"/>
              <a:buChar char="q"/>
            </a:pPr>
            <a:endParaRPr lang="en-US" dirty="0"/>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a:t>Module </a:t>
            </a:r>
            <a:r>
              <a:rPr lang="en-US" dirty="0" err="1"/>
              <a:t>là</a:t>
            </a:r>
            <a:r>
              <a:rPr lang="en-US" dirty="0"/>
              <a:t> </a:t>
            </a:r>
            <a:r>
              <a:rPr lang="en-US" dirty="0" err="1"/>
              <a:t>gì</a:t>
            </a:r>
            <a:r>
              <a:rPr lang="en-US" dirty="0"/>
              <a:t>?</a:t>
            </a:r>
          </a:p>
        </p:txBody>
      </p:sp>
      <p:pic>
        <p:nvPicPr>
          <p:cNvPr id="5" name="Picture 4">
            <a:extLst>
              <a:ext uri="{FF2B5EF4-FFF2-40B4-BE49-F238E27FC236}">
                <a16:creationId xmlns:a16="http://schemas.microsoft.com/office/drawing/2014/main" id="{B2860FFD-8513-DC43-876A-70DAF1777E1F}"/>
              </a:ext>
            </a:extLst>
          </p:cNvPr>
          <p:cNvPicPr>
            <a:picLocks noChangeAspect="1"/>
          </p:cNvPicPr>
          <p:nvPr/>
        </p:nvPicPr>
        <p:blipFill>
          <a:blip r:embed="rId3"/>
          <a:stretch>
            <a:fillRect/>
          </a:stretch>
        </p:blipFill>
        <p:spPr>
          <a:xfrm>
            <a:off x="7026380" y="1524000"/>
            <a:ext cx="4492925" cy="3810000"/>
          </a:xfrm>
          <a:prstGeom prst="rect">
            <a:avLst/>
          </a:prstGeom>
        </p:spPr>
      </p:pic>
    </p:spTree>
    <p:extLst>
      <p:ext uri="{BB962C8B-B14F-4D97-AF65-F5344CB8AC3E}">
        <p14:creationId xmlns:p14="http://schemas.microsoft.com/office/powerpoint/2010/main" val="47537524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10969943" cy="5135564"/>
          </a:xfrm>
        </p:spPr>
        <p:txBody>
          <a:bodyPr>
            <a:normAutofit lnSpcReduction="10000"/>
          </a:bodyPr>
          <a:lstStyle/>
          <a:p>
            <a:r>
              <a:rPr lang="en-US" dirty="0" err="1"/>
              <a:t>Để</a:t>
            </a:r>
            <a:r>
              <a:rPr lang="en-US" dirty="0"/>
              <a:t> </a:t>
            </a:r>
            <a:r>
              <a:rPr lang="en-US" dirty="0" err="1"/>
              <a:t>khai</a:t>
            </a:r>
            <a:r>
              <a:rPr lang="en-US" dirty="0"/>
              <a:t> </a:t>
            </a:r>
            <a:r>
              <a:rPr lang="en-US" dirty="0" err="1"/>
              <a:t>báo</a:t>
            </a:r>
            <a:r>
              <a:rPr lang="en-US" dirty="0"/>
              <a:t> </a:t>
            </a:r>
            <a:r>
              <a:rPr lang="en-US" dirty="0" err="1"/>
              <a:t>một</a:t>
            </a:r>
            <a:r>
              <a:rPr lang="en-US" dirty="0"/>
              <a:t> script </a:t>
            </a:r>
            <a:r>
              <a:rPr lang="en-US" dirty="0" err="1"/>
              <a:t>là</a:t>
            </a:r>
            <a:r>
              <a:rPr lang="en-US" dirty="0"/>
              <a:t> ES Modules, </a:t>
            </a:r>
            <a:r>
              <a:rPr lang="en-US" dirty="0" err="1"/>
              <a:t>bạn</a:t>
            </a:r>
            <a:r>
              <a:rPr lang="en-US" dirty="0"/>
              <a:t> </a:t>
            </a:r>
            <a:r>
              <a:rPr lang="en-US" dirty="0" err="1"/>
              <a:t>phải</a:t>
            </a:r>
            <a:r>
              <a:rPr lang="en-US" dirty="0"/>
              <a:t> </a:t>
            </a:r>
            <a:r>
              <a:rPr lang="en-US" dirty="0" err="1"/>
              <a:t>thêm</a:t>
            </a:r>
            <a:r>
              <a:rPr lang="en-US" dirty="0"/>
              <a:t> </a:t>
            </a:r>
            <a:r>
              <a:rPr lang="en-US" b="1" dirty="0"/>
              <a:t>attribute</a:t>
            </a:r>
            <a:r>
              <a:rPr lang="en-US" dirty="0"/>
              <a:t> </a:t>
            </a:r>
            <a:r>
              <a:rPr lang="en-US" dirty="0" err="1"/>
              <a:t>cho</a:t>
            </a:r>
            <a:r>
              <a:rPr lang="en-US" dirty="0"/>
              <a:t> </a:t>
            </a:r>
            <a:r>
              <a:rPr lang="en-US" dirty="0" err="1"/>
              <a:t>nó</a:t>
            </a:r>
            <a:r>
              <a:rPr lang="en-US" dirty="0"/>
              <a:t> </a:t>
            </a:r>
            <a:r>
              <a:rPr lang="en-US" dirty="0" err="1"/>
              <a:t>là</a:t>
            </a:r>
            <a:r>
              <a:rPr lang="en-US" dirty="0"/>
              <a:t>: type="module".</a:t>
            </a:r>
          </a:p>
          <a:p>
            <a:endParaRPr lang="en-US" dirty="0"/>
          </a:p>
          <a:p>
            <a:endParaRPr lang="en-US" dirty="0"/>
          </a:p>
          <a:p>
            <a:endParaRPr lang="en-US" dirty="0"/>
          </a:p>
          <a:p>
            <a:endParaRPr lang="en-US" dirty="0"/>
          </a:p>
          <a:p>
            <a:endParaRPr lang="en-US" dirty="0"/>
          </a:p>
          <a:p>
            <a:r>
              <a:rPr lang="en-US" dirty="0" err="1"/>
              <a:t>Trình</a:t>
            </a:r>
            <a:r>
              <a:rPr lang="en-US" dirty="0"/>
              <a:t> </a:t>
            </a:r>
            <a:r>
              <a:rPr lang="en-US" dirty="0" err="1"/>
              <a:t>duyệt</a:t>
            </a:r>
            <a:r>
              <a:rPr lang="en-US" dirty="0"/>
              <a:t> </a:t>
            </a:r>
            <a:r>
              <a:rPr lang="en-US" dirty="0" err="1"/>
              <a:t>không</a:t>
            </a:r>
            <a:r>
              <a:rPr lang="en-US" dirty="0"/>
              <a:t> </a:t>
            </a:r>
            <a:r>
              <a:rPr lang="en-US" dirty="0" err="1"/>
              <a:t>hỗ</a:t>
            </a:r>
            <a:r>
              <a:rPr lang="en-US" dirty="0"/>
              <a:t> </a:t>
            </a:r>
            <a:r>
              <a:rPr lang="en-US" dirty="0" err="1"/>
              <a:t>trợ</a:t>
            </a:r>
            <a:r>
              <a:rPr lang="en-US" dirty="0"/>
              <a:t> module </a:t>
            </a:r>
            <a:r>
              <a:rPr lang="en-US" dirty="0" err="1"/>
              <a:t>sẽ</a:t>
            </a:r>
            <a:r>
              <a:rPr lang="en-US" dirty="0"/>
              <a:t> </a:t>
            </a:r>
            <a:r>
              <a:rPr lang="en-US" dirty="0" err="1"/>
              <a:t>tự</a:t>
            </a:r>
            <a:r>
              <a:rPr lang="en-US" dirty="0"/>
              <a:t> </a:t>
            </a:r>
            <a:r>
              <a:rPr lang="en-US" dirty="0" err="1"/>
              <a:t>động</a:t>
            </a:r>
            <a:r>
              <a:rPr lang="en-US" dirty="0"/>
              <a:t> </a:t>
            </a:r>
            <a:r>
              <a:rPr lang="en-US" dirty="0" err="1"/>
              <a:t>bỏ</a:t>
            </a:r>
            <a:r>
              <a:rPr lang="en-US" dirty="0"/>
              <a:t> qua </a:t>
            </a:r>
            <a:r>
              <a:rPr lang="en-US" dirty="0" err="1"/>
              <a:t>dòng</a:t>
            </a:r>
            <a:r>
              <a:rPr lang="en-US" dirty="0"/>
              <a:t> type="module”</a:t>
            </a:r>
          </a:p>
          <a:p>
            <a:r>
              <a:rPr lang="vi-VN" dirty="0"/>
              <a:t>Các module được thực thi theo thứ tự mà chúng xuất hiện trong tệp HTML.</a:t>
            </a:r>
            <a:endParaRPr lang="en-US" dirty="0"/>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Sử</a:t>
            </a:r>
            <a:r>
              <a:rPr lang="en-US" dirty="0"/>
              <a:t> </a:t>
            </a:r>
            <a:r>
              <a:rPr lang="en-US" dirty="0" err="1"/>
              <a:t>dụng</a:t>
            </a:r>
            <a:r>
              <a:rPr lang="en-US" dirty="0"/>
              <a:t> module </a:t>
            </a:r>
            <a:r>
              <a:rPr lang="en-US" dirty="0" err="1"/>
              <a:t>trên</a:t>
            </a:r>
            <a:r>
              <a:rPr lang="en-US" dirty="0"/>
              <a:t> </a:t>
            </a:r>
            <a:r>
              <a:rPr lang="en-US" dirty="0" err="1"/>
              <a:t>trình</a:t>
            </a:r>
            <a:r>
              <a:rPr lang="en-US" dirty="0"/>
              <a:t> </a:t>
            </a:r>
            <a:r>
              <a:rPr lang="en-US" dirty="0" err="1"/>
              <a:t>duyệt</a:t>
            </a:r>
            <a:endParaRPr lang="en-US" dirty="0"/>
          </a:p>
        </p:txBody>
      </p:sp>
      <p:pic>
        <p:nvPicPr>
          <p:cNvPr id="6" name="Picture 5" descr="Text&#10;&#10;Description automatically generated">
            <a:extLst>
              <a:ext uri="{FF2B5EF4-FFF2-40B4-BE49-F238E27FC236}">
                <a16:creationId xmlns:a16="http://schemas.microsoft.com/office/drawing/2014/main" id="{11236EFF-8902-2246-90FC-90430336F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192" y="1806575"/>
            <a:ext cx="5755640" cy="2165350"/>
          </a:xfrm>
          <a:prstGeom prst="rect">
            <a:avLst/>
          </a:prstGeom>
        </p:spPr>
      </p:pic>
    </p:spTree>
    <p:extLst>
      <p:ext uri="{BB962C8B-B14F-4D97-AF65-F5344CB8AC3E}">
        <p14:creationId xmlns:p14="http://schemas.microsoft.com/office/powerpoint/2010/main" val="231373941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1000"/>
                                        <p:tgtEl>
                                          <p:spTgt spid="4">
                                            <p:txEl>
                                              <p:pRg st="6" end="6"/>
                                            </p:txEl>
                                          </p:spTgt>
                                        </p:tgtEl>
                                      </p:cBhvr>
                                    </p:animEffect>
                                    <p:anim calcmode="lin" valueType="num">
                                      <p:cBhvr>
                                        <p:cTn id="1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6" end="6"/>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fade">
                                      <p:cBhvr>
                                        <p:cTn id="17" dur="1000"/>
                                        <p:tgtEl>
                                          <p:spTgt spid="4">
                                            <p:txEl>
                                              <p:pRg st="7" end="7"/>
                                            </p:txEl>
                                          </p:spTgt>
                                        </p:tgtEl>
                                      </p:cBhvr>
                                    </p:animEffect>
                                    <p:anim calcmode="lin" valueType="num">
                                      <p:cBhvr>
                                        <p:cTn id="18"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7008973" cy="5135564"/>
          </a:xfrm>
        </p:spPr>
        <p:txBody>
          <a:bodyPr>
            <a:normAutofit/>
          </a:bodyPr>
          <a:lstStyle/>
          <a:p>
            <a:r>
              <a:rPr lang="en-US" dirty="0" err="1"/>
              <a:t>Ví</a:t>
            </a:r>
            <a:r>
              <a:rPr lang="en-US" dirty="0"/>
              <a:t> </a:t>
            </a:r>
            <a:r>
              <a:rPr lang="en-US" dirty="0" err="1"/>
              <a:t>dụ</a:t>
            </a:r>
            <a:r>
              <a:rPr lang="en-US" dirty="0"/>
              <a:t>: </a:t>
            </a:r>
          </a:p>
          <a:p>
            <a:pPr lvl="1"/>
            <a:r>
              <a:rPr lang="en-US" dirty="0" err="1"/>
              <a:t>nếu</a:t>
            </a:r>
            <a:r>
              <a:rPr lang="en-US" dirty="0"/>
              <a:t> </a:t>
            </a:r>
            <a:r>
              <a:rPr lang="en-US" dirty="0" err="1"/>
              <a:t>chúng</a:t>
            </a:r>
            <a:r>
              <a:rPr lang="en-US" dirty="0"/>
              <a:t> ta </a:t>
            </a:r>
            <a:r>
              <a:rPr lang="en-US" dirty="0" err="1"/>
              <a:t>có</a:t>
            </a:r>
            <a:r>
              <a:rPr lang="en-US" dirty="0"/>
              <a:t> </a:t>
            </a:r>
            <a:r>
              <a:rPr lang="en-US" dirty="0" err="1"/>
              <a:t>tệp</a:t>
            </a:r>
            <a:r>
              <a:rPr lang="en-US" dirty="0"/>
              <a:t> </a:t>
            </a:r>
            <a:r>
              <a:rPr lang="en-US" b="1" dirty="0" err="1"/>
              <a:t>sayHi.js</a:t>
            </a:r>
            <a:r>
              <a:rPr lang="en-US" dirty="0"/>
              <a:t> export </a:t>
            </a:r>
            <a:r>
              <a:rPr lang="en-US" dirty="0" err="1"/>
              <a:t>một</a:t>
            </a:r>
            <a:r>
              <a:rPr lang="en-US" dirty="0"/>
              <a:t> </a:t>
            </a:r>
            <a:r>
              <a:rPr lang="en-US" dirty="0" err="1"/>
              <a:t>hàm</a:t>
            </a:r>
            <a:r>
              <a:rPr lang="en-US" dirty="0"/>
              <a:t>:</a:t>
            </a:r>
          </a:p>
          <a:p>
            <a:pPr lvl="1"/>
            <a:r>
              <a:rPr lang="en-US" dirty="0"/>
              <a:t>… Sau </a:t>
            </a:r>
            <a:r>
              <a:rPr lang="en-US" dirty="0" err="1"/>
              <a:t>đó</a:t>
            </a:r>
            <a:r>
              <a:rPr lang="en-US" dirty="0"/>
              <a:t>, </a:t>
            </a:r>
            <a:r>
              <a:rPr lang="en-US" dirty="0" err="1"/>
              <a:t>một</a:t>
            </a:r>
            <a:r>
              <a:rPr lang="en-US" dirty="0"/>
              <a:t> </a:t>
            </a:r>
            <a:r>
              <a:rPr lang="en-US" dirty="0" err="1"/>
              <a:t>tệp</a:t>
            </a:r>
            <a:r>
              <a:rPr lang="en-US" dirty="0"/>
              <a:t> </a:t>
            </a:r>
            <a:r>
              <a:rPr lang="en-US" dirty="0" err="1"/>
              <a:t>khác</a:t>
            </a:r>
            <a:r>
              <a:rPr lang="en-US" dirty="0"/>
              <a:t> </a:t>
            </a:r>
            <a:r>
              <a:rPr lang="en-US" dirty="0" err="1"/>
              <a:t>có</a:t>
            </a:r>
            <a:r>
              <a:rPr lang="en-US" dirty="0"/>
              <a:t> </a:t>
            </a:r>
            <a:r>
              <a:rPr lang="en-US" dirty="0" err="1"/>
              <a:t>thể</a:t>
            </a:r>
            <a:r>
              <a:rPr lang="en-US" dirty="0"/>
              <a:t> </a:t>
            </a:r>
            <a:r>
              <a:rPr lang="en-US" dirty="0" err="1"/>
              <a:t>nhập</a:t>
            </a:r>
            <a:r>
              <a:rPr lang="en-US" dirty="0"/>
              <a:t> </a:t>
            </a:r>
            <a:r>
              <a:rPr lang="en-US" dirty="0" err="1"/>
              <a:t>và</a:t>
            </a:r>
            <a:r>
              <a:rPr lang="en-US" dirty="0"/>
              <a:t> </a:t>
            </a:r>
            <a:r>
              <a:rPr lang="en-US" dirty="0" err="1"/>
              <a:t>sử</a:t>
            </a:r>
            <a:r>
              <a:rPr lang="en-US" dirty="0"/>
              <a:t> </a:t>
            </a:r>
            <a:r>
              <a:rPr lang="en-US" dirty="0" err="1"/>
              <a:t>dụng</a:t>
            </a:r>
            <a:r>
              <a:rPr lang="en-US" dirty="0"/>
              <a:t> </a:t>
            </a:r>
            <a:r>
              <a:rPr lang="en-US" dirty="0" err="1"/>
              <a:t>nó</a:t>
            </a:r>
            <a:r>
              <a:rPr lang="en-US" dirty="0"/>
              <a:t>:</a:t>
            </a:r>
          </a:p>
          <a:p>
            <a:r>
              <a:rPr lang="vi-VN" dirty="0"/>
              <a:t>Lệnh </a:t>
            </a:r>
            <a:r>
              <a:rPr lang="vi-VN" b="1" dirty="0"/>
              <a:t>import</a:t>
            </a:r>
            <a:r>
              <a:rPr lang="vi-VN" dirty="0"/>
              <a:t> sẽ tải module theo đường dẫn</a:t>
            </a:r>
            <a:r>
              <a:rPr lang="vi-VN" b="1" dirty="0"/>
              <a:t> ./sayHi.js</a:t>
            </a:r>
            <a:r>
              <a:rPr lang="vi-VN" dirty="0"/>
              <a:t> liên quan đến tệp hiện tại và gán biến </a:t>
            </a:r>
            <a:r>
              <a:rPr lang="vi-VN" b="1" dirty="0"/>
              <a:t>sayHi</a:t>
            </a:r>
            <a:r>
              <a:rPr lang="vi-VN" dirty="0"/>
              <a:t> cho đường dẫn tương ứng</a:t>
            </a:r>
          </a:p>
          <a:p>
            <a:r>
              <a:rPr lang="vi-VN" dirty="0"/>
              <a:t>Truy cập liên kết để xem ví dụ: </a:t>
            </a:r>
            <a:r>
              <a:rPr lang="vi-VN" dirty="0">
                <a:hlinkClick r:id="rId3"/>
              </a:rPr>
              <a:t>Link</a:t>
            </a:r>
            <a:br>
              <a:rPr lang="vi-VN" dirty="0"/>
            </a:br>
            <a:endParaRPr lang="en-US" dirty="0"/>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Ví</a:t>
            </a:r>
            <a:r>
              <a:rPr lang="en-US" dirty="0"/>
              <a:t> </a:t>
            </a:r>
            <a:r>
              <a:rPr lang="en-US" dirty="0" err="1"/>
              <a:t>dụ</a:t>
            </a:r>
            <a:endParaRPr lang="en-US" dirty="0"/>
          </a:p>
        </p:txBody>
      </p:sp>
      <p:pic>
        <p:nvPicPr>
          <p:cNvPr id="5" name="Picture 4" descr="A picture containing graphical user interface&#10;&#10;Description automatically generated">
            <a:extLst>
              <a:ext uri="{FF2B5EF4-FFF2-40B4-BE49-F238E27FC236}">
                <a16:creationId xmlns:a16="http://schemas.microsoft.com/office/drawing/2014/main" id="{C1A9E02F-7BF8-4F45-9554-5FCC6EF3D8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7964" y="1274731"/>
            <a:ext cx="3429000" cy="1016000"/>
          </a:xfrm>
          <a:prstGeom prst="rect">
            <a:avLst/>
          </a:prstGeom>
        </p:spPr>
      </p:pic>
      <p:pic>
        <p:nvPicPr>
          <p:cNvPr id="7" name="Picture 6">
            <a:extLst>
              <a:ext uri="{FF2B5EF4-FFF2-40B4-BE49-F238E27FC236}">
                <a16:creationId xmlns:a16="http://schemas.microsoft.com/office/drawing/2014/main" id="{740BCCEE-67F6-9C4E-AE64-A316F4877A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8414" y="2514600"/>
            <a:ext cx="3848100" cy="1333500"/>
          </a:xfrm>
          <a:prstGeom prst="rect">
            <a:avLst/>
          </a:prstGeom>
        </p:spPr>
      </p:pic>
    </p:spTree>
    <p:extLst>
      <p:ext uri="{BB962C8B-B14F-4D97-AF65-F5344CB8AC3E}">
        <p14:creationId xmlns:p14="http://schemas.microsoft.com/office/powerpoint/2010/main" val="277514441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10969943" cy="5135564"/>
          </a:xfrm>
        </p:spPr>
        <p:txBody>
          <a:bodyPr>
            <a:normAutofit/>
          </a:bodyPr>
          <a:lstStyle/>
          <a:p>
            <a:pPr marL="0" indent="0">
              <a:buNone/>
            </a:pPr>
            <a:r>
              <a:rPr lang="en-US" dirty="0"/>
              <a:t>1. </a:t>
            </a:r>
            <a:r>
              <a:rPr lang="en-US" dirty="0" err="1"/>
              <a:t>Trong</a:t>
            </a:r>
            <a:r>
              <a:rPr lang="en-US" dirty="0"/>
              <a:t> </a:t>
            </a:r>
            <a:r>
              <a:rPr lang="en-US" b="1" dirty="0"/>
              <a:t>Module</a:t>
            </a:r>
            <a:r>
              <a:rPr lang="en-US" dirty="0"/>
              <a:t> </a:t>
            </a:r>
            <a:r>
              <a:rPr lang="en-US" dirty="0" err="1"/>
              <a:t>tính</a:t>
            </a:r>
            <a:r>
              <a:rPr lang="en-US" dirty="0"/>
              <a:t> </a:t>
            </a:r>
            <a:r>
              <a:rPr lang="en-US" dirty="0" err="1"/>
              <a:t>năng</a:t>
            </a:r>
            <a:r>
              <a:rPr lang="en-US" dirty="0"/>
              <a:t> “use strict” </a:t>
            </a:r>
            <a:r>
              <a:rPr lang="en-US" dirty="0" err="1"/>
              <a:t>luôn</a:t>
            </a:r>
            <a:r>
              <a:rPr lang="en-US" dirty="0"/>
              <a:t> </a:t>
            </a:r>
            <a:r>
              <a:rPr lang="en-US" dirty="0" err="1"/>
              <a:t>được</a:t>
            </a:r>
            <a:r>
              <a:rPr lang="en-US" dirty="0"/>
              <a:t> </a:t>
            </a:r>
            <a:r>
              <a:rPr lang="en-US" dirty="0" err="1"/>
              <a:t>bật</a:t>
            </a:r>
            <a:r>
              <a:rPr lang="en-US" dirty="0"/>
              <a:t> </a:t>
            </a:r>
            <a:r>
              <a:rPr lang="en-US" dirty="0" err="1"/>
              <a:t>mặc</a:t>
            </a:r>
            <a:r>
              <a:rPr lang="en-US" dirty="0"/>
              <a:t> </a:t>
            </a:r>
            <a:r>
              <a:rPr lang="en-US" dirty="0" err="1"/>
              <a:t>định</a:t>
            </a:r>
            <a:r>
              <a:rPr lang="en-US" dirty="0"/>
              <a:t>, </a:t>
            </a:r>
            <a:r>
              <a:rPr lang="en-US" dirty="0" err="1"/>
              <a:t>ví</a:t>
            </a:r>
            <a:r>
              <a:rPr lang="en-US" dirty="0"/>
              <a:t> </a:t>
            </a:r>
            <a:r>
              <a:rPr lang="en-US" dirty="0" err="1"/>
              <a:t>dụ</a:t>
            </a:r>
            <a:r>
              <a:rPr lang="en-US" dirty="0"/>
              <a:t>: </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0" indent="0">
              <a:buNone/>
            </a:pPr>
            <a:r>
              <a:rPr lang="en-US" dirty="0"/>
              <a:t>2. </a:t>
            </a:r>
            <a:r>
              <a:rPr lang="en-US" dirty="0" err="1"/>
              <a:t>Trong</a:t>
            </a:r>
            <a:r>
              <a:rPr lang="en-US" dirty="0"/>
              <a:t> Module, </a:t>
            </a:r>
            <a:r>
              <a:rPr lang="en-US" b="1" dirty="0"/>
              <a:t>this</a:t>
            </a:r>
            <a:r>
              <a:rPr lang="en-US" dirty="0"/>
              <a:t> </a:t>
            </a:r>
            <a:r>
              <a:rPr lang="en-US" dirty="0" err="1"/>
              <a:t>là</a:t>
            </a:r>
            <a:r>
              <a:rPr lang="en-US" dirty="0"/>
              <a:t> </a:t>
            </a:r>
            <a:r>
              <a:rPr lang="en-US" dirty="0" err="1"/>
              <a:t>underfined</a:t>
            </a:r>
            <a:endParaRPr lang="en-US" dirty="0"/>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Các</a:t>
            </a:r>
            <a:r>
              <a:rPr lang="en-US" dirty="0"/>
              <a:t> </a:t>
            </a:r>
            <a:r>
              <a:rPr lang="en-US" dirty="0" err="1"/>
              <a:t>tính</a:t>
            </a:r>
            <a:r>
              <a:rPr lang="en-US" dirty="0"/>
              <a:t> </a:t>
            </a:r>
            <a:r>
              <a:rPr lang="en-US" dirty="0" err="1"/>
              <a:t>năng</a:t>
            </a:r>
            <a:r>
              <a:rPr lang="en-US" dirty="0"/>
              <a:t> </a:t>
            </a:r>
            <a:r>
              <a:rPr lang="en-US" dirty="0" err="1"/>
              <a:t>cốt</a:t>
            </a:r>
            <a:r>
              <a:rPr lang="en-US" dirty="0"/>
              <a:t> </a:t>
            </a:r>
            <a:r>
              <a:rPr lang="en-US" dirty="0" err="1"/>
              <a:t>lõi</a:t>
            </a:r>
            <a:r>
              <a:rPr lang="en-US" dirty="0"/>
              <a:t> </a:t>
            </a:r>
            <a:r>
              <a:rPr lang="en-US" dirty="0" err="1"/>
              <a:t>của</a:t>
            </a:r>
            <a:r>
              <a:rPr lang="en-US" dirty="0"/>
              <a:t> module</a:t>
            </a:r>
          </a:p>
        </p:txBody>
      </p:sp>
      <p:pic>
        <p:nvPicPr>
          <p:cNvPr id="5" name="Picture 4" descr="A picture containing text&#10;&#10;Description automatically generated">
            <a:extLst>
              <a:ext uri="{FF2B5EF4-FFF2-40B4-BE49-F238E27FC236}">
                <a16:creationId xmlns:a16="http://schemas.microsoft.com/office/drawing/2014/main" id="{8B70820E-61A2-BF42-98E5-6604F2E9A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801" y="1639570"/>
            <a:ext cx="3087370" cy="1103630"/>
          </a:xfrm>
          <a:prstGeom prst="rect">
            <a:avLst/>
          </a:prstGeom>
        </p:spPr>
      </p:pic>
      <p:pic>
        <p:nvPicPr>
          <p:cNvPr id="6" name="Picture 5" descr="Text, logo, company name&#10;&#10;Description automatically generated">
            <a:extLst>
              <a:ext uri="{FF2B5EF4-FFF2-40B4-BE49-F238E27FC236}">
                <a16:creationId xmlns:a16="http://schemas.microsoft.com/office/drawing/2014/main" id="{DEC4FF6B-FCF2-064B-9AA8-111A78934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9870" y="3657600"/>
            <a:ext cx="3162300" cy="1879600"/>
          </a:xfrm>
          <a:prstGeom prst="rect">
            <a:avLst/>
          </a:prstGeom>
        </p:spPr>
      </p:pic>
    </p:spTree>
    <p:extLst>
      <p:ext uri="{BB962C8B-B14F-4D97-AF65-F5344CB8AC3E}">
        <p14:creationId xmlns:p14="http://schemas.microsoft.com/office/powerpoint/2010/main" val="396066917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fade">
                                      <p:cBhvr>
                                        <p:cTn id="14" dur="1000"/>
                                        <p:tgtEl>
                                          <p:spTgt spid="4">
                                            <p:txEl>
                                              <p:pRg st="4" end="4"/>
                                            </p:txEl>
                                          </p:spTgt>
                                        </p:tgtEl>
                                      </p:cBhvr>
                                    </p:animEffect>
                                    <p:anim calcmode="lin" valueType="num">
                                      <p:cBhvr>
                                        <p:cTn id="1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10969943" cy="5135564"/>
          </a:xfrm>
        </p:spPr>
        <p:txBody>
          <a:bodyPr>
            <a:normAutofit/>
          </a:bodyPr>
          <a:lstStyle/>
          <a:p>
            <a:pPr marL="0" indent="0">
              <a:buNone/>
            </a:pPr>
            <a:r>
              <a:rPr lang="en-US" dirty="0"/>
              <a:t>3. </a:t>
            </a:r>
            <a:r>
              <a:rPr lang="vi-VN" dirty="0"/>
              <a:t>Đối tượng </a:t>
            </a:r>
            <a:r>
              <a:rPr lang="vi-VN" b="1" dirty="0"/>
              <a:t>import.meta</a:t>
            </a:r>
            <a:r>
              <a:rPr lang="vi-VN" dirty="0"/>
              <a:t> chứa thông tin về mô-đun hiện tại.</a:t>
            </a:r>
          </a:p>
          <a:p>
            <a:pPr marL="0" indent="0">
              <a:buNone/>
            </a:pPr>
            <a:endParaRPr lang="vi-VN" dirty="0"/>
          </a:p>
          <a:p>
            <a:pPr marL="0" indent="0">
              <a:buNone/>
            </a:pPr>
            <a:endParaRPr lang="vi-VN" dirty="0"/>
          </a:p>
          <a:p>
            <a:pPr marL="0" indent="0">
              <a:buNone/>
            </a:pPr>
            <a:r>
              <a:rPr lang="en-US" dirty="0"/>
              <a:t>4. Module </a:t>
            </a:r>
            <a:r>
              <a:rPr lang="en-US" dirty="0" err="1"/>
              <a:t>sẽ</a:t>
            </a:r>
            <a:r>
              <a:rPr lang="en-US" dirty="0"/>
              <a:t> </a:t>
            </a:r>
            <a:r>
              <a:rPr lang="en-US" dirty="0" err="1"/>
              <a:t>chỉ</a:t>
            </a:r>
            <a:r>
              <a:rPr lang="en-US" dirty="0"/>
              <a:t> </a:t>
            </a:r>
            <a:r>
              <a:rPr lang="en-US" dirty="0" err="1"/>
              <a:t>được</a:t>
            </a:r>
            <a:r>
              <a:rPr lang="en-US" dirty="0"/>
              <a:t> </a:t>
            </a:r>
            <a:r>
              <a:rPr lang="en-US" dirty="0" err="1"/>
              <a:t>thực</a:t>
            </a:r>
            <a:r>
              <a:rPr lang="en-US" dirty="0"/>
              <a:t> </a:t>
            </a:r>
            <a:r>
              <a:rPr lang="en-US" dirty="0" err="1"/>
              <a:t>thi</a:t>
            </a:r>
            <a:r>
              <a:rPr lang="en-US" dirty="0"/>
              <a:t> </a:t>
            </a:r>
            <a:r>
              <a:rPr lang="en-US" dirty="0" err="1"/>
              <a:t>một</a:t>
            </a:r>
            <a:r>
              <a:rPr lang="en-US" dirty="0"/>
              <a:t> </a:t>
            </a:r>
            <a:r>
              <a:rPr lang="en-US" dirty="0" err="1"/>
              <a:t>lần</a:t>
            </a:r>
            <a:r>
              <a:rPr lang="en-US" dirty="0"/>
              <a:t> </a:t>
            </a:r>
            <a:r>
              <a:rPr lang="en-US" dirty="0" err="1"/>
              <a:t>sau</a:t>
            </a:r>
            <a:r>
              <a:rPr lang="en-US" dirty="0"/>
              <a:t> </a:t>
            </a:r>
            <a:r>
              <a:rPr lang="en-US" dirty="0" err="1"/>
              <a:t>khi</a:t>
            </a:r>
            <a:r>
              <a:rPr lang="en-US" dirty="0"/>
              <a:t> import</a:t>
            </a:r>
            <a:endParaRPr lang="vi-VN" dirty="0"/>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Các</a:t>
            </a:r>
            <a:r>
              <a:rPr lang="en-US" dirty="0"/>
              <a:t> </a:t>
            </a:r>
            <a:r>
              <a:rPr lang="en-US" dirty="0" err="1"/>
              <a:t>tính</a:t>
            </a:r>
            <a:r>
              <a:rPr lang="en-US" dirty="0"/>
              <a:t> </a:t>
            </a:r>
            <a:r>
              <a:rPr lang="en-US" dirty="0" err="1"/>
              <a:t>năng</a:t>
            </a:r>
            <a:r>
              <a:rPr lang="en-US" dirty="0"/>
              <a:t> </a:t>
            </a:r>
            <a:r>
              <a:rPr lang="en-US" dirty="0" err="1"/>
              <a:t>cốt</a:t>
            </a:r>
            <a:r>
              <a:rPr lang="en-US" dirty="0"/>
              <a:t> </a:t>
            </a:r>
            <a:r>
              <a:rPr lang="en-US" dirty="0" err="1"/>
              <a:t>lõi</a:t>
            </a:r>
            <a:r>
              <a:rPr lang="en-US" dirty="0"/>
              <a:t> </a:t>
            </a:r>
            <a:r>
              <a:rPr lang="en-US" dirty="0" err="1"/>
              <a:t>của</a:t>
            </a:r>
            <a:r>
              <a:rPr lang="en-US" dirty="0"/>
              <a:t> module</a:t>
            </a:r>
          </a:p>
        </p:txBody>
      </p:sp>
      <p:pic>
        <p:nvPicPr>
          <p:cNvPr id="7" name="Picture 6">
            <a:extLst>
              <a:ext uri="{FF2B5EF4-FFF2-40B4-BE49-F238E27FC236}">
                <a16:creationId xmlns:a16="http://schemas.microsoft.com/office/drawing/2014/main" id="{197D223F-B410-4246-8650-03F742934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4962" y="1676400"/>
            <a:ext cx="6438900" cy="939800"/>
          </a:xfrm>
          <a:prstGeom prst="rect">
            <a:avLst/>
          </a:prstGeom>
        </p:spPr>
      </p:pic>
      <p:pic>
        <p:nvPicPr>
          <p:cNvPr id="9" name="Picture 8" descr="Text&#10;&#10;Description automatically generated">
            <a:extLst>
              <a:ext uri="{FF2B5EF4-FFF2-40B4-BE49-F238E27FC236}">
                <a16:creationId xmlns:a16="http://schemas.microsoft.com/office/drawing/2014/main" id="{55DFD92F-B83D-2D49-9FCC-88F61F14B1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2486" y="3558383"/>
            <a:ext cx="7150100" cy="2184400"/>
          </a:xfrm>
          <a:prstGeom prst="rect">
            <a:avLst/>
          </a:prstGeom>
        </p:spPr>
      </p:pic>
    </p:spTree>
    <p:extLst>
      <p:ext uri="{BB962C8B-B14F-4D97-AF65-F5344CB8AC3E}">
        <p14:creationId xmlns:p14="http://schemas.microsoft.com/office/powerpoint/2010/main" val="317285666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fade">
                                      <p:cBhvr>
                                        <p:cTn id="14" dur="1000"/>
                                        <p:tgtEl>
                                          <p:spTgt spid="4">
                                            <p:txEl>
                                              <p:pRg st="3" end="3"/>
                                            </p:txEl>
                                          </p:spTgt>
                                        </p:tgtEl>
                                      </p:cBhvr>
                                    </p:animEffect>
                                    <p:anim calcmode="lin" valueType="num">
                                      <p:cBhvr>
                                        <p:cTn id="1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PPTXSS_ORIGINAL" val="10,Group 9,646,Slide391"/>
  <p:tag name="PPTXSS_SETTINGS" val="0,0,0,0,0,3,True,True"/>
  <p:tag name="PTXSS_ORIGID" val="11"/>
</p:tagLst>
</file>

<file path=ppt/tags/tag2.xml><?xml version="1.0" encoding="utf-8"?>
<p:tagLst xmlns:a="http://schemas.openxmlformats.org/drawingml/2006/main" xmlns:r="http://schemas.openxmlformats.org/officeDocument/2006/relationships" xmlns:p="http://schemas.openxmlformats.org/presentationml/2006/main">
  <p:tag name="PPTXSS_ORIGINAL" val="10,Group 9,646,Slide391"/>
  <p:tag name="PPTXSS_SETTINGS" val="0,0,0,0,0,3,True,True"/>
  <p:tag name="PTXSS_ORIGID" val="1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2641</TotalTime>
  <Words>1134</Words>
  <Application>Microsoft Macintosh PowerPoint</Application>
  <PresentationFormat>Custom</PresentationFormat>
  <Paragraphs>143</Paragraphs>
  <Slides>28</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Century Gothic</vt:lpstr>
      <vt:lpstr>Segoe UI</vt:lpstr>
      <vt:lpstr>Wingdings</vt:lpstr>
      <vt:lpstr>Custom Design</vt:lpstr>
      <vt:lpstr>Lập trình ECMAScript</vt:lpstr>
      <vt:lpstr>Mục tiêu</vt:lpstr>
      <vt:lpstr>Nội dung</vt:lpstr>
      <vt:lpstr>Phần 1:   Tổng quan</vt:lpstr>
      <vt:lpstr>Module là gì?</vt:lpstr>
      <vt:lpstr>Sử dụng module trên trình duyệt</vt:lpstr>
      <vt:lpstr>Ví dụ</vt:lpstr>
      <vt:lpstr>Các tính năng cốt lõi của module</vt:lpstr>
      <vt:lpstr>Các tính năng cốt lõi của module</vt:lpstr>
      <vt:lpstr>Phần 2:  Khái niệm export</vt:lpstr>
      <vt:lpstr>Export module là gì?</vt:lpstr>
      <vt:lpstr>Kiểu export</vt:lpstr>
      <vt:lpstr>named export</vt:lpstr>
      <vt:lpstr>named export</vt:lpstr>
      <vt:lpstr>Re-exporting</vt:lpstr>
      <vt:lpstr>Default Export</vt:lpstr>
      <vt:lpstr>Phần 3:  Khái niệm import</vt:lpstr>
      <vt:lpstr>Import module là gì?</vt:lpstr>
      <vt:lpstr>Renaming import</vt:lpstr>
      <vt:lpstr>Lưu ý</vt:lpstr>
      <vt:lpstr>Lưu ý</vt:lpstr>
      <vt:lpstr>Đường dẫn khi import</vt:lpstr>
      <vt:lpstr>Tóm tắt cú pháp</vt:lpstr>
      <vt:lpstr>Sử dụng arrow function</vt:lpstr>
      <vt:lpstr>Ví dụ 1</vt:lpstr>
      <vt:lpstr>Ví dụ 2</vt:lpstr>
      <vt:lpstr>Tổng kết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ECMAScript</dc:title>
  <dc:creator>Đạt Lê</dc:creator>
  <cp:lastModifiedBy>Đạt Lê</cp:lastModifiedBy>
  <cp:revision>171</cp:revision>
  <dcterms:created xsi:type="dcterms:W3CDTF">2020-10-15T01:15:00Z</dcterms:created>
  <dcterms:modified xsi:type="dcterms:W3CDTF">2020-10-17T01:38:30Z</dcterms:modified>
</cp:coreProperties>
</file>